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9" r:id="rId1"/>
  </p:sldMasterIdLst>
  <p:sldIdLst>
    <p:sldId id="256" r:id="rId2"/>
    <p:sldId id="257" r:id="rId3"/>
    <p:sldId id="258" r:id="rId4"/>
    <p:sldId id="259" r:id="rId5"/>
    <p:sldId id="260" r:id="rId6"/>
    <p:sldId id="284" r:id="rId7"/>
    <p:sldId id="278" r:id="rId8"/>
    <p:sldId id="279" r:id="rId9"/>
    <p:sldId id="280" r:id="rId10"/>
    <p:sldId id="281" r:id="rId11"/>
    <p:sldId id="282" r:id="rId12"/>
    <p:sldId id="283" r:id="rId13"/>
    <p:sldId id="285" r:id="rId14"/>
    <p:sldId id="288" r:id="rId15"/>
    <p:sldId id="270" r:id="rId16"/>
    <p:sldId id="268" r:id="rId17"/>
    <p:sldId id="261" r:id="rId18"/>
    <p:sldId id="294" r:id="rId19"/>
    <p:sldId id="295" r:id="rId20"/>
    <p:sldId id="262" r:id="rId21"/>
    <p:sldId id="263" r:id="rId22"/>
    <p:sldId id="269" r:id="rId23"/>
    <p:sldId id="264" r:id="rId24"/>
    <p:sldId id="265" r:id="rId25"/>
    <p:sldId id="271" r:id="rId26"/>
    <p:sldId id="266" r:id="rId27"/>
    <p:sldId id="267" r:id="rId28"/>
    <p:sldId id="272" r:id="rId29"/>
    <p:sldId id="273" r:id="rId30"/>
    <p:sldId id="274" r:id="rId31"/>
    <p:sldId id="296" r:id="rId32"/>
    <p:sldId id="297" r:id="rId33"/>
    <p:sldId id="298" r:id="rId34"/>
    <p:sldId id="303" r:id="rId35"/>
    <p:sldId id="299" r:id="rId36"/>
    <p:sldId id="300" r:id="rId37"/>
    <p:sldId id="275" r:id="rId38"/>
    <p:sldId id="276" r:id="rId39"/>
    <p:sldId id="293" r:id="rId40"/>
    <p:sldId id="277" r:id="rId41"/>
    <p:sldId id="287" r:id="rId42"/>
    <p:sldId id="289" r:id="rId43"/>
    <p:sldId id="301" r:id="rId44"/>
    <p:sldId id="302" r:id="rId45"/>
    <p:sldId id="286" r:id="rId46"/>
    <p:sldId id="291" r:id="rId47"/>
    <p:sldId id="29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7" autoAdjust="0"/>
    <p:restoredTop sz="94660"/>
  </p:normalViewPr>
  <p:slideViewPr>
    <p:cSldViewPr snapToGrid="0">
      <p:cViewPr varScale="1">
        <p:scale>
          <a:sx n="86" d="100"/>
          <a:sy n="86" d="100"/>
        </p:scale>
        <p:origin x="8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621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1281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10828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6464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0384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106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722246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787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3257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4474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52231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248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131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5967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579433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4225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12-Jun-23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948496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samirti/python/raw/main/Python_Object_Oriented_Programming.zi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view.officeapps.live.com/op/view.aspx?src=https%3A%2F%2Fraw.githubusercontent.com%2Fsamirti%2Funix%2Fmain%2Funix-training.docx&amp;wdOrigin=BROWSELINK" TargetMode="Externa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geeksforgeeks.org/chown-command-in-linux-with-examples/" TargetMode="External"/><Relationship Id="rId2" Type="http://schemas.openxmlformats.org/officeDocument/2006/relationships/hyperlink" Target="https://www.geeksforgeeks.org/chmod-command-linux/"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udemy.com/course/soc-verification-systemverilog/"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geeksforgeeks.org/i2c-communication-protocol/#article-meta-div"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docs/en/aix/7.2?topic=m-more-command" TargetMode="External"/><Relationship Id="rId2" Type="http://schemas.openxmlformats.org/officeDocument/2006/relationships/hyperlink" Target="https://www.tutorialspoint.com/unix_commands/ls.htm" TargetMode="External"/><Relationship Id="rId1" Type="http://schemas.openxmlformats.org/officeDocument/2006/relationships/slideLayout" Target="../slideLayouts/slideLayout2.xml"/><Relationship Id="rId4" Type="http://schemas.openxmlformats.org/officeDocument/2006/relationships/hyperlink" Target="https://github.com/samirti/unix/raw/main/unix-training.docx"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3813-D126-4928-A38F-676D7F6ED09A}"/>
              </a:ext>
            </a:extLst>
          </p:cNvPr>
          <p:cNvSpPr>
            <a:spLocks noGrp="1"/>
          </p:cNvSpPr>
          <p:nvPr>
            <p:ph type="ctrTitle"/>
          </p:nvPr>
        </p:nvSpPr>
        <p:spPr>
          <a:xfrm>
            <a:off x="1522720" y="612739"/>
            <a:ext cx="8241482" cy="3438094"/>
          </a:xfrm>
        </p:spPr>
        <p:txBody>
          <a:bodyPr/>
          <a:lstStyle/>
          <a:p>
            <a:r>
              <a:rPr lang="en-US" b="1" dirty="0"/>
              <a:t>TI Training Learnings </a:t>
            </a:r>
          </a:p>
        </p:txBody>
      </p:sp>
      <p:sp>
        <p:nvSpPr>
          <p:cNvPr id="3" name="Subtitle 2">
            <a:extLst>
              <a:ext uri="{FF2B5EF4-FFF2-40B4-BE49-F238E27FC236}">
                <a16:creationId xmlns:a16="http://schemas.microsoft.com/office/drawing/2014/main" id="{614B142D-6C05-42AC-8E9B-AE355C6299DC}"/>
              </a:ext>
            </a:extLst>
          </p:cNvPr>
          <p:cNvSpPr>
            <a:spLocks noGrp="1"/>
          </p:cNvSpPr>
          <p:nvPr>
            <p:ph type="subTitle" idx="1"/>
          </p:nvPr>
        </p:nvSpPr>
        <p:spPr>
          <a:xfrm>
            <a:off x="1507067" y="4050833"/>
            <a:ext cx="8257136" cy="1963468"/>
          </a:xfrm>
        </p:spPr>
        <p:txBody>
          <a:bodyPr/>
          <a:lstStyle/>
          <a:p>
            <a:r>
              <a:rPr lang="en-US" b="1" dirty="0">
                <a:solidFill>
                  <a:srgbClr val="0070C0"/>
                </a:solidFill>
              </a:rPr>
              <a:t>Samir Paul</a:t>
            </a:r>
          </a:p>
          <a:p>
            <a:r>
              <a:rPr lang="en-US" b="1" dirty="0">
                <a:solidFill>
                  <a:srgbClr val="0070C0"/>
                </a:solidFill>
              </a:rPr>
              <a:t>A0507124</a:t>
            </a:r>
          </a:p>
          <a:p>
            <a:r>
              <a:rPr lang="en-US" b="1" dirty="0">
                <a:solidFill>
                  <a:srgbClr val="0070C0"/>
                </a:solidFill>
              </a:rPr>
              <a:t>May 15 – May 26</a:t>
            </a:r>
          </a:p>
        </p:txBody>
      </p:sp>
    </p:spTree>
    <p:extLst>
      <p:ext uri="{BB962C8B-B14F-4D97-AF65-F5344CB8AC3E}">
        <p14:creationId xmlns:p14="http://schemas.microsoft.com/office/powerpoint/2010/main" val="2117850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7573D-DADA-4EC9-BC5C-370B4B282E90}"/>
              </a:ext>
            </a:extLst>
          </p:cNvPr>
          <p:cNvSpPr>
            <a:spLocks noGrp="1"/>
          </p:cNvSpPr>
          <p:nvPr>
            <p:ph idx="1"/>
          </p:nvPr>
        </p:nvSpPr>
        <p:spPr>
          <a:xfrm>
            <a:off x="677334" y="206735"/>
            <a:ext cx="8596668" cy="5834628"/>
          </a:xfrm>
        </p:spPr>
        <p:txBody>
          <a:bodyPr/>
          <a:lstStyle/>
          <a:p>
            <a:r>
              <a:rPr lang="en-US" b="1" dirty="0" err="1"/>
              <a:t>RegEx</a:t>
            </a:r>
            <a:r>
              <a:rPr lang="en-US" b="1" dirty="0"/>
              <a:t> Module</a:t>
            </a:r>
          </a:p>
          <a:p>
            <a:pPr marL="0" indent="0">
              <a:buNone/>
            </a:pPr>
            <a:br>
              <a:rPr lang="en-US" dirty="0"/>
            </a:br>
            <a:endParaRPr lang="en-US" dirty="0"/>
          </a:p>
        </p:txBody>
      </p:sp>
      <p:pic>
        <p:nvPicPr>
          <p:cNvPr id="2" name="Picture 1">
            <a:extLst>
              <a:ext uri="{FF2B5EF4-FFF2-40B4-BE49-F238E27FC236}">
                <a16:creationId xmlns:a16="http://schemas.microsoft.com/office/drawing/2014/main" id="{95980B52-EAA9-4BB7-A4B9-27C886E3EACF}"/>
              </a:ext>
            </a:extLst>
          </p:cNvPr>
          <p:cNvPicPr>
            <a:picLocks noChangeAspect="1"/>
          </p:cNvPicPr>
          <p:nvPr/>
        </p:nvPicPr>
        <p:blipFill>
          <a:blip r:embed="rId2"/>
          <a:stretch>
            <a:fillRect/>
          </a:stretch>
        </p:blipFill>
        <p:spPr>
          <a:xfrm>
            <a:off x="2991163" y="206735"/>
            <a:ext cx="6469794" cy="1882238"/>
          </a:xfrm>
          <a:prstGeom prst="rect">
            <a:avLst/>
          </a:prstGeom>
        </p:spPr>
      </p:pic>
      <p:pic>
        <p:nvPicPr>
          <p:cNvPr id="4" name="Picture 3">
            <a:extLst>
              <a:ext uri="{FF2B5EF4-FFF2-40B4-BE49-F238E27FC236}">
                <a16:creationId xmlns:a16="http://schemas.microsoft.com/office/drawing/2014/main" id="{11A57FA0-75AB-4D0C-B0CB-8AF205C3CD18}"/>
              </a:ext>
            </a:extLst>
          </p:cNvPr>
          <p:cNvPicPr>
            <a:picLocks noChangeAspect="1"/>
          </p:cNvPicPr>
          <p:nvPr/>
        </p:nvPicPr>
        <p:blipFill>
          <a:blip r:embed="rId3"/>
          <a:stretch>
            <a:fillRect/>
          </a:stretch>
        </p:blipFill>
        <p:spPr>
          <a:xfrm>
            <a:off x="490379" y="2168487"/>
            <a:ext cx="6658461" cy="4562292"/>
          </a:xfrm>
          <a:prstGeom prst="rect">
            <a:avLst/>
          </a:prstGeom>
        </p:spPr>
      </p:pic>
      <p:pic>
        <p:nvPicPr>
          <p:cNvPr id="5" name="Picture 4">
            <a:extLst>
              <a:ext uri="{FF2B5EF4-FFF2-40B4-BE49-F238E27FC236}">
                <a16:creationId xmlns:a16="http://schemas.microsoft.com/office/drawing/2014/main" id="{9F18E5B8-C8E7-462E-BF6D-7285567D501A}"/>
              </a:ext>
            </a:extLst>
          </p:cNvPr>
          <p:cNvPicPr>
            <a:picLocks noChangeAspect="1"/>
          </p:cNvPicPr>
          <p:nvPr/>
        </p:nvPicPr>
        <p:blipFill>
          <a:blip r:embed="rId4"/>
          <a:stretch>
            <a:fillRect/>
          </a:stretch>
        </p:blipFill>
        <p:spPr>
          <a:xfrm>
            <a:off x="7243437" y="2440510"/>
            <a:ext cx="2740368" cy="1367077"/>
          </a:xfrm>
          <a:prstGeom prst="rect">
            <a:avLst/>
          </a:prstGeom>
        </p:spPr>
      </p:pic>
      <p:pic>
        <p:nvPicPr>
          <p:cNvPr id="6" name="Picture 5">
            <a:extLst>
              <a:ext uri="{FF2B5EF4-FFF2-40B4-BE49-F238E27FC236}">
                <a16:creationId xmlns:a16="http://schemas.microsoft.com/office/drawing/2014/main" id="{0687B9B4-B7FD-48EA-92E8-94B8702C2846}"/>
              </a:ext>
            </a:extLst>
          </p:cNvPr>
          <p:cNvPicPr>
            <a:picLocks noChangeAspect="1"/>
          </p:cNvPicPr>
          <p:nvPr/>
        </p:nvPicPr>
        <p:blipFill>
          <a:blip r:embed="rId5"/>
          <a:stretch>
            <a:fillRect/>
          </a:stretch>
        </p:blipFill>
        <p:spPr>
          <a:xfrm>
            <a:off x="7243437" y="3908526"/>
            <a:ext cx="4458184" cy="1676060"/>
          </a:xfrm>
          <a:prstGeom prst="rect">
            <a:avLst/>
          </a:prstGeom>
        </p:spPr>
      </p:pic>
    </p:spTree>
    <p:extLst>
      <p:ext uri="{BB962C8B-B14F-4D97-AF65-F5344CB8AC3E}">
        <p14:creationId xmlns:p14="http://schemas.microsoft.com/office/powerpoint/2010/main" val="191415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BDE876B5-1116-4D86-8A8E-F222B73B90EF}"/>
              </a:ext>
            </a:extLst>
          </p:cNvPr>
          <p:cNvPicPr>
            <a:picLocks noGrp="1" noChangeAspect="1"/>
          </p:cNvPicPr>
          <p:nvPr>
            <p:ph idx="1"/>
          </p:nvPr>
        </p:nvPicPr>
        <p:blipFill>
          <a:blip r:embed="rId2"/>
          <a:stretch>
            <a:fillRect/>
          </a:stretch>
        </p:blipFill>
        <p:spPr>
          <a:xfrm>
            <a:off x="348787" y="71569"/>
            <a:ext cx="6330309" cy="6714861"/>
          </a:xfrm>
          <a:prstGeom prst="rect">
            <a:avLst/>
          </a:prstGeom>
        </p:spPr>
      </p:pic>
      <p:pic>
        <p:nvPicPr>
          <p:cNvPr id="4" name="Picture 3">
            <a:extLst>
              <a:ext uri="{FF2B5EF4-FFF2-40B4-BE49-F238E27FC236}">
                <a16:creationId xmlns:a16="http://schemas.microsoft.com/office/drawing/2014/main" id="{2E7563FB-2C8E-4A31-AEFF-8BAF2276E806}"/>
              </a:ext>
            </a:extLst>
          </p:cNvPr>
          <p:cNvPicPr>
            <a:picLocks noChangeAspect="1"/>
          </p:cNvPicPr>
          <p:nvPr/>
        </p:nvPicPr>
        <p:blipFill>
          <a:blip r:embed="rId3"/>
          <a:stretch>
            <a:fillRect/>
          </a:stretch>
        </p:blipFill>
        <p:spPr>
          <a:xfrm>
            <a:off x="6944843" y="173686"/>
            <a:ext cx="3002239" cy="2129168"/>
          </a:xfrm>
          <a:prstGeom prst="rect">
            <a:avLst/>
          </a:prstGeom>
        </p:spPr>
      </p:pic>
      <p:pic>
        <p:nvPicPr>
          <p:cNvPr id="5" name="Picture 4">
            <a:extLst>
              <a:ext uri="{FF2B5EF4-FFF2-40B4-BE49-F238E27FC236}">
                <a16:creationId xmlns:a16="http://schemas.microsoft.com/office/drawing/2014/main" id="{A2E81CDF-77F0-490C-957B-BD943F092F9B}"/>
              </a:ext>
            </a:extLst>
          </p:cNvPr>
          <p:cNvPicPr>
            <a:picLocks noChangeAspect="1"/>
          </p:cNvPicPr>
          <p:nvPr/>
        </p:nvPicPr>
        <p:blipFill>
          <a:blip r:embed="rId4"/>
          <a:stretch>
            <a:fillRect/>
          </a:stretch>
        </p:blipFill>
        <p:spPr>
          <a:xfrm>
            <a:off x="6944843" y="2458733"/>
            <a:ext cx="3423658" cy="1768479"/>
          </a:xfrm>
          <a:prstGeom prst="rect">
            <a:avLst/>
          </a:prstGeom>
        </p:spPr>
      </p:pic>
      <p:pic>
        <p:nvPicPr>
          <p:cNvPr id="6" name="Picture 5">
            <a:extLst>
              <a:ext uri="{FF2B5EF4-FFF2-40B4-BE49-F238E27FC236}">
                <a16:creationId xmlns:a16="http://schemas.microsoft.com/office/drawing/2014/main" id="{6013BFD3-30BE-4EB5-98F0-4C70C35B54BE}"/>
              </a:ext>
            </a:extLst>
          </p:cNvPr>
          <p:cNvPicPr>
            <a:picLocks noChangeAspect="1"/>
          </p:cNvPicPr>
          <p:nvPr/>
        </p:nvPicPr>
        <p:blipFill>
          <a:blip r:embed="rId5"/>
          <a:stretch>
            <a:fillRect/>
          </a:stretch>
        </p:blipFill>
        <p:spPr>
          <a:xfrm>
            <a:off x="6944843" y="4317559"/>
            <a:ext cx="5117286" cy="2192330"/>
          </a:xfrm>
          <a:prstGeom prst="rect">
            <a:avLst/>
          </a:prstGeom>
        </p:spPr>
      </p:pic>
    </p:spTree>
    <p:extLst>
      <p:ext uri="{BB962C8B-B14F-4D97-AF65-F5344CB8AC3E}">
        <p14:creationId xmlns:p14="http://schemas.microsoft.com/office/powerpoint/2010/main" val="1802736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30FCEA61-8FE7-49B0-A465-4F0E49E1D254}"/>
              </a:ext>
            </a:extLst>
          </p:cNvPr>
          <p:cNvPicPr>
            <a:picLocks noGrp="1" noChangeAspect="1"/>
          </p:cNvPicPr>
          <p:nvPr>
            <p:ph idx="1"/>
          </p:nvPr>
        </p:nvPicPr>
        <p:blipFill>
          <a:blip r:embed="rId2"/>
          <a:stretch>
            <a:fillRect/>
          </a:stretch>
        </p:blipFill>
        <p:spPr>
          <a:xfrm>
            <a:off x="256444" y="127220"/>
            <a:ext cx="7418790" cy="4932083"/>
          </a:xfrm>
          <a:prstGeom prst="rect">
            <a:avLst/>
          </a:prstGeom>
        </p:spPr>
      </p:pic>
      <p:pic>
        <p:nvPicPr>
          <p:cNvPr id="4" name="Picture 3">
            <a:extLst>
              <a:ext uri="{FF2B5EF4-FFF2-40B4-BE49-F238E27FC236}">
                <a16:creationId xmlns:a16="http://schemas.microsoft.com/office/drawing/2014/main" id="{41350675-42CA-4FBC-B50E-4617AF7B7213}"/>
              </a:ext>
            </a:extLst>
          </p:cNvPr>
          <p:cNvPicPr>
            <a:picLocks noChangeAspect="1"/>
          </p:cNvPicPr>
          <p:nvPr/>
        </p:nvPicPr>
        <p:blipFill>
          <a:blip r:embed="rId3"/>
          <a:stretch>
            <a:fillRect/>
          </a:stretch>
        </p:blipFill>
        <p:spPr>
          <a:xfrm>
            <a:off x="7853339" y="127220"/>
            <a:ext cx="4338661" cy="2234317"/>
          </a:xfrm>
          <a:prstGeom prst="rect">
            <a:avLst/>
          </a:prstGeom>
        </p:spPr>
      </p:pic>
      <p:pic>
        <p:nvPicPr>
          <p:cNvPr id="5" name="Picture 4">
            <a:extLst>
              <a:ext uri="{FF2B5EF4-FFF2-40B4-BE49-F238E27FC236}">
                <a16:creationId xmlns:a16="http://schemas.microsoft.com/office/drawing/2014/main" id="{1954BBF9-BCAE-4997-8A6E-53103572C0AA}"/>
              </a:ext>
            </a:extLst>
          </p:cNvPr>
          <p:cNvPicPr>
            <a:picLocks noChangeAspect="1"/>
          </p:cNvPicPr>
          <p:nvPr/>
        </p:nvPicPr>
        <p:blipFill>
          <a:blip r:embed="rId4"/>
          <a:stretch>
            <a:fillRect/>
          </a:stretch>
        </p:blipFill>
        <p:spPr>
          <a:xfrm>
            <a:off x="7853339" y="2512612"/>
            <a:ext cx="4338660" cy="2259589"/>
          </a:xfrm>
          <a:prstGeom prst="rect">
            <a:avLst/>
          </a:prstGeom>
        </p:spPr>
      </p:pic>
      <p:sp>
        <p:nvSpPr>
          <p:cNvPr id="6" name="TextBox 5">
            <a:extLst>
              <a:ext uri="{FF2B5EF4-FFF2-40B4-BE49-F238E27FC236}">
                <a16:creationId xmlns:a16="http://schemas.microsoft.com/office/drawing/2014/main" id="{CB1BF940-8EC9-4647-B563-648C74781101}"/>
              </a:ext>
            </a:extLst>
          </p:cNvPr>
          <p:cNvSpPr txBox="1"/>
          <p:nvPr/>
        </p:nvSpPr>
        <p:spPr>
          <a:xfrm>
            <a:off x="318051" y="5764696"/>
            <a:ext cx="1981633" cy="369332"/>
          </a:xfrm>
          <a:prstGeom prst="rect">
            <a:avLst/>
          </a:prstGeom>
          <a:noFill/>
        </p:spPr>
        <p:txBody>
          <a:bodyPr wrap="none" rtlCol="0">
            <a:spAutoFit/>
          </a:bodyPr>
          <a:lstStyle/>
          <a:p>
            <a:r>
              <a:rPr lang="en-US" dirty="0" err="1"/>
              <a:t>findall</a:t>
            </a:r>
            <a:r>
              <a:rPr lang="en-US" dirty="0"/>
              <a:t>() Function</a:t>
            </a:r>
          </a:p>
        </p:txBody>
      </p:sp>
      <p:pic>
        <p:nvPicPr>
          <p:cNvPr id="7" name="Picture 6">
            <a:extLst>
              <a:ext uri="{FF2B5EF4-FFF2-40B4-BE49-F238E27FC236}">
                <a16:creationId xmlns:a16="http://schemas.microsoft.com/office/drawing/2014/main" id="{9E26E3E6-F951-4608-A9AB-57651AA2E11D}"/>
              </a:ext>
            </a:extLst>
          </p:cNvPr>
          <p:cNvPicPr>
            <a:picLocks noChangeAspect="1"/>
          </p:cNvPicPr>
          <p:nvPr/>
        </p:nvPicPr>
        <p:blipFill>
          <a:blip r:embed="rId5"/>
          <a:stretch>
            <a:fillRect/>
          </a:stretch>
        </p:blipFill>
        <p:spPr>
          <a:xfrm>
            <a:off x="2367792" y="5311028"/>
            <a:ext cx="4541892" cy="1419752"/>
          </a:xfrm>
          <a:prstGeom prst="rect">
            <a:avLst/>
          </a:prstGeom>
        </p:spPr>
      </p:pic>
    </p:spTree>
    <p:extLst>
      <p:ext uri="{BB962C8B-B14F-4D97-AF65-F5344CB8AC3E}">
        <p14:creationId xmlns:p14="http://schemas.microsoft.com/office/powerpoint/2010/main" val="2334556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5633AD-76C1-4DDA-8441-CEB7EC840AFF}"/>
              </a:ext>
            </a:extLst>
          </p:cNvPr>
          <p:cNvSpPr>
            <a:spLocks noGrp="1"/>
          </p:cNvSpPr>
          <p:nvPr>
            <p:ph idx="1"/>
          </p:nvPr>
        </p:nvSpPr>
        <p:spPr>
          <a:xfrm>
            <a:off x="677334" y="333955"/>
            <a:ext cx="8596668" cy="5707407"/>
          </a:xfrm>
        </p:spPr>
        <p:txBody>
          <a:bodyPr/>
          <a:lstStyle/>
          <a:p>
            <a:pPr marL="0" indent="0">
              <a:buNone/>
            </a:pPr>
            <a:r>
              <a:rPr lang="en-US" dirty="0"/>
              <a:t>split() Function</a:t>
            </a:r>
          </a:p>
          <a:p>
            <a:pPr marL="0" indent="0">
              <a:buNone/>
            </a:pPr>
            <a:endParaRPr lang="en-US" dirty="0"/>
          </a:p>
          <a:p>
            <a:pPr marL="0" indent="0">
              <a:buNone/>
            </a:pPr>
            <a:endParaRPr lang="en-US" dirty="0"/>
          </a:p>
          <a:p>
            <a:pPr marL="0" indent="0">
              <a:buNone/>
            </a:pPr>
            <a:endParaRPr lang="en-US" dirty="0"/>
          </a:p>
          <a:p>
            <a:pPr marL="0" indent="0">
              <a:buNone/>
            </a:pPr>
            <a:r>
              <a:rPr lang="en-US" dirty="0"/>
              <a:t>sub() Function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r>
              <a:rPr lang="en-US" dirty="0"/>
              <a:t> </a:t>
            </a:r>
          </a:p>
          <a:p>
            <a:endParaRPr lang="en-US" dirty="0"/>
          </a:p>
        </p:txBody>
      </p:sp>
      <p:pic>
        <p:nvPicPr>
          <p:cNvPr id="4" name="Picture 3">
            <a:extLst>
              <a:ext uri="{FF2B5EF4-FFF2-40B4-BE49-F238E27FC236}">
                <a16:creationId xmlns:a16="http://schemas.microsoft.com/office/drawing/2014/main" id="{C258254E-FF08-4782-8F1E-EBD198DE35CD}"/>
              </a:ext>
            </a:extLst>
          </p:cNvPr>
          <p:cNvPicPr>
            <a:picLocks noChangeAspect="1"/>
          </p:cNvPicPr>
          <p:nvPr/>
        </p:nvPicPr>
        <p:blipFill>
          <a:blip r:embed="rId2"/>
          <a:stretch>
            <a:fillRect/>
          </a:stretch>
        </p:blipFill>
        <p:spPr>
          <a:xfrm>
            <a:off x="2407257" y="83413"/>
            <a:ext cx="4128715" cy="1466449"/>
          </a:xfrm>
          <a:prstGeom prst="rect">
            <a:avLst/>
          </a:prstGeom>
        </p:spPr>
      </p:pic>
      <p:pic>
        <p:nvPicPr>
          <p:cNvPr id="5" name="Picture 4">
            <a:extLst>
              <a:ext uri="{FF2B5EF4-FFF2-40B4-BE49-F238E27FC236}">
                <a16:creationId xmlns:a16="http://schemas.microsoft.com/office/drawing/2014/main" id="{772B6BC8-6A77-4A86-9B00-88CE4001B82C}"/>
              </a:ext>
            </a:extLst>
          </p:cNvPr>
          <p:cNvPicPr>
            <a:picLocks noChangeAspect="1"/>
          </p:cNvPicPr>
          <p:nvPr/>
        </p:nvPicPr>
        <p:blipFill>
          <a:blip r:embed="rId3"/>
          <a:stretch>
            <a:fillRect/>
          </a:stretch>
        </p:blipFill>
        <p:spPr>
          <a:xfrm>
            <a:off x="2407257" y="1621424"/>
            <a:ext cx="4100920" cy="1233703"/>
          </a:xfrm>
          <a:prstGeom prst="rect">
            <a:avLst/>
          </a:prstGeom>
        </p:spPr>
      </p:pic>
    </p:spTree>
    <p:extLst>
      <p:ext uri="{BB962C8B-B14F-4D97-AF65-F5344CB8AC3E}">
        <p14:creationId xmlns:p14="http://schemas.microsoft.com/office/powerpoint/2010/main" val="11735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C2AD-C336-4BCA-B3BB-20A433EFDC8C}"/>
              </a:ext>
            </a:extLst>
          </p:cNvPr>
          <p:cNvSpPr>
            <a:spLocks noGrp="1"/>
          </p:cNvSpPr>
          <p:nvPr>
            <p:ph type="title"/>
          </p:nvPr>
        </p:nvSpPr>
        <p:spPr/>
        <p:txBody>
          <a:bodyPr/>
          <a:lstStyle/>
          <a:p>
            <a:r>
              <a:rPr lang="en-US" dirty="0"/>
              <a:t>Python Object-Oriented Programming</a:t>
            </a:r>
          </a:p>
        </p:txBody>
      </p:sp>
      <p:sp>
        <p:nvSpPr>
          <p:cNvPr id="3" name="Content Placeholder 2">
            <a:extLst>
              <a:ext uri="{FF2B5EF4-FFF2-40B4-BE49-F238E27FC236}">
                <a16:creationId xmlns:a16="http://schemas.microsoft.com/office/drawing/2014/main" id="{491D7A32-5A18-48D1-B135-492942E121C1}"/>
              </a:ext>
            </a:extLst>
          </p:cNvPr>
          <p:cNvSpPr>
            <a:spLocks noGrp="1"/>
          </p:cNvSpPr>
          <p:nvPr>
            <p:ph idx="1"/>
          </p:nvPr>
        </p:nvSpPr>
        <p:spPr>
          <a:xfrm>
            <a:off x="677334" y="1653871"/>
            <a:ext cx="8596668" cy="4387492"/>
          </a:xfrm>
        </p:spPr>
        <p:txBody>
          <a:bodyPr/>
          <a:lstStyle/>
          <a:p>
            <a:r>
              <a:rPr lang="en-US" dirty="0"/>
              <a:t>Python Object Oriented Programming by Joe Marini course</a:t>
            </a:r>
          </a:p>
          <a:p>
            <a:r>
              <a:rPr lang="en-US" dirty="0"/>
              <a:t>C:\Users\A0507124\Downloads\Python_Object_Oriented_Programming</a:t>
            </a:r>
          </a:p>
          <a:p>
            <a:r>
              <a:rPr lang="en-US" dirty="0">
                <a:solidFill>
                  <a:srgbClr val="0070C0"/>
                </a:solidFill>
                <a:hlinkClick r:id="rId2">
                  <a:extLst>
                    <a:ext uri="{A12FA001-AC4F-418D-AE19-62706E023703}">
                      <ahyp:hlinkClr xmlns:ahyp="http://schemas.microsoft.com/office/drawing/2018/hyperlinkcolor" val="tx"/>
                    </a:ext>
                  </a:extLst>
                </a:hlinkClick>
              </a:rPr>
              <a:t>https://github.com/samirti/python/raw/main/Python_Object_Oriented_Programming.zip</a:t>
            </a:r>
            <a:endParaRPr lang="en-US" dirty="0">
              <a:solidFill>
                <a:srgbClr val="0070C0"/>
              </a:solidFill>
            </a:endParaRPr>
          </a:p>
          <a:p>
            <a:endParaRPr lang="en-US" dirty="0"/>
          </a:p>
        </p:txBody>
      </p:sp>
    </p:spTree>
    <p:extLst>
      <p:ext uri="{BB962C8B-B14F-4D97-AF65-F5344CB8AC3E}">
        <p14:creationId xmlns:p14="http://schemas.microsoft.com/office/powerpoint/2010/main" val="2463730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EFBDB-AE9C-40A6-9912-B289ECD789CA}"/>
              </a:ext>
            </a:extLst>
          </p:cNvPr>
          <p:cNvSpPr>
            <a:spLocks noGrp="1"/>
          </p:cNvSpPr>
          <p:nvPr>
            <p:ph idx="1"/>
          </p:nvPr>
        </p:nvSpPr>
        <p:spPr>
          <a:xfrm>
            <a:off x="449451" y="488197"/>
            <a:ext cx="9500461" cy="6307810"/>
          </a:xfrm>
        </p:spPr>
        <p:txBody>
          <a:bodyPr>
            <a:normAutofit/>
          </a:bodyPr>
          <a:lstStyle/>
          <a:p>
            <a:r>
              <a:rPr lang="en-US" sz="2400" b="1" dirty="0">
                <a:solidFill>
                  <a:srgbClr val="FF0000"/>
                </a:solidFill>
              </a:rPr>
              <a:t>What is Functional Safety?</a:t>
            </a:r>
          </a:p>
          <a:p>
            <a:pPr marL="0" indent="0">
              <a:buNone/>
            </a:pPr>
            <a:r>
              <a:rPr lang="en-US" dirty="0"/>
              <a:t>Functional safety is about reducing the risks of simple and complex systems, such that they function safely in the event there is an electrical or electronic malfunction. It is very important to implement functional safety to microelectronics and software into their design at the system level.</a:t>
            </a:r>
          </a:p>
          <a:p>
            <a:r>
              <a:rPr lang="en-US" sz="2000" b="1" dirty="0">
                <a:solidFill>
                  <a:srgbClr val="FF0000"/>
                </a:solidFill>
              </a:rPr>
              <a:t>Why functional safety is important?</a:t>
            </a:r>
          </a:p>
          <a:p>
            <a:pPr marL="0" indent="0">
              <a:buNone/>
            </a:pPr>
            <a:r>
              <a:rPr lang="en-US" dirty="0"/>
              <a:t>Functional safety is important because it ensures that systems are designed to be safe and reliable. It is a part of the overall safety of a system or piece of equipment that depends on automatic protection. This automatic protection system needs to respond correctly to its inputs and should have predictable responses to failure. This includes human errors, hardware failures, and operational/environmental stress.</a:t>
            </a:r>
          </a:p>
          <a:p>
            <a:pPr marL="0" indent="0">
              <a:buNone/>
            </a:pPr>
            <a:r>
              <a:rPr lang="en-US" dirty="0"/>
              <a:t>At its core, functional safety is important because its sole purpose is to protect users from harm. Complex technology is an integral part of our day-to-day activities, and we demand that they are safe to use. It is becoming an important aspect of consumers’ purchase decisions.</a:t>
            </a:r>
          </a:p>
          <a:p>
            <a:pPr marL="0" indent="0">
              <a:buNone/>
            </a:pPr>
            <a:endParaRPr lang="en-US" dirty="0"/>
          </a:p>
        </p:txBody>
      </p:sp>
    </p:spTree>
    <p:extLst>
      <p:ext uri="{BB962C8B-B14F-4D97-AF65-F5344CB8AC3E}">
        <p14:creationId xmlns:p14="http://schemas.microsoft.com/office/powerpoint/2010/main" val="1333996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C468-203C-4792-8554-64418CD58A1C}"/>
              </a:ext>
            </a:extLst>
          </p:cNvPr>
          <p:cNvSpPr>
            <a:spLocks noGrp="1"/>
          </p:cNvSpPr>
          <p:nvPr>
            <p:ph type="title"/>
          </p:nvPr>
        </p:nvSpPr>
        <p:spPr/>
        <p:txBody>
          <a:bodyPr/>
          <a:lstStyle/>
          <a:p>
            <a:r>
              <a:rPr lang="en-US" dirty="0"/>
              <a:t>ISO 26262 Functional Safety Standard</a:t>
            </a:r>
            <a:br>
              <a:rPr lang="en-US" dirty="0"/>
            </a:br>
            <a:endParaRPr lang="en-US" dirty="0"/>
          </a:p>
        </p:txBody>
      </p:sp>
      <p:sp>
        <p:nvSpPr>
          <p:cNvPr id="3" name="Content Placeholder 2">
            <a:extLst>
              <a:ext uri="{FF2B5EF4-FFF2-40B4-BE49-F238E27FC236}">
                <a16:creationId xmlns:a16="http://schemas.microsoft.com/office/drawing/2014/main" id="{2406B099-91BD-49B9-9D30-95D638621230}"/>
              </a:ext>
            </a:extLst>
          </p:cNvPr>
          <p:cNvSpPr>
            <a:spLocks noGrp="1"/>
          </p:cNvSpPr>
          <p:nvPr>
            <p:ph idx="1"/>
          </p:nvPr>
        </p:nvSpPr>
        <p:spPr>
          <a:xfrm>
            <a:off x="573640" y="1488613"/>
            <a:ext cx="8596668" cy="5666331"/>
          </a:xfrm>
        </p:spPr>
        <p:txBody>
          <a:bodyPr>
            <a:normAutofit/>
          </a:bodyPr>
          <a:lstStyle/>
          <a:p>
            <a:r>
              <a:rPr lang="en-US" dirty="0"/>
              <a:t>ISO 26262 addresses the need for an automotive-specific international standard that focuses on safety-critical components. </a:t>
            </a:r>
          </a:p>
          <a:p>
            <a:r>
              <a:rPr lang="en-US" dirty="0"/>
              <a:t>ISO 26262 is a derivative of IEC 61508, the generic functional safety standard for electrical and electronic (E/E) systems.</a:t>
            </a:r>
          </a:p>
          <a:p>
            <a:r>
              <a:rPr lang="en-US" dirty="0"/>
              <a:t>ISO 26262 uses a system of steps to manage functional safety and regulate product development on a system, hardware, and software level.</a:t>
            </a:r>
            <a:br>
              <a:rPr lang="en-US" dirty="0"/>
            </a:br>
            <a:r>
              <a:rPr lang="en-US" dirty="0"/>
              <a:t>It details how to assign an acceptable risk level to a system or component and documents the overall testing process.</a:t>
            </a:r>
          </a:p>
          <a:p>
            <a:r>
              <a:rPr lang="en-US" sz="2000" b="1" dirty="0"/>
              <a:t>Key Components: </a:t>
            </a:r>
          </a:p>
          <a:p>
            <a:r>
              <a:rPr lang="en-US" dirty="0"/>
              <a:t>Automotive Safety Lifecycle(management, development, production, operation, service, decommissioning).</a:t>
            </a:r>
          </a:p>
          <a:p>
            <a:r>
              <a:rPr lang="en-US" dirty="0"/>
              <a:t>Automotive Safety Integrity Levels, ASILs (specific risk-based approach for determining risk classes)</a:t>
            </a:r>
          </a:p>
          <a:p>
            <a:endParaRPr lang="en-US" sz="2000" b="1" dirty="0"/>
          </a:p>
        </p:txBody>
      </p:sp>
    </p:spTree>
    <p:extLst>
      <p:ext uri="{BB962C8B-B14F-4D97-AF65-F5344CB8AC3E}">
        <p14:creationId xmlns:p14="http://schemas.microsoft.com/office/powerpoint/2010/main" val="270720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ni.scene7.com/is/image/ni/lifecycle?scl=1">
            <a:extLst>
              <a:ext uri="{FF2B5EF4-FFF2-40B4-BE49-F238E27FC236}">
                <a16:creationId xmlns:a16="http://schemas.microsoft.com/office/drawing/2014/main" id="{A00AC692-843F-4324-BED5-5E408726E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32" y="900574"/>
            <a:ext cx="10963373" cy="1781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F7DCE7-5F72-4ADD-9648-D6AA7135F713}"/>
              </a:ext>
            </a:extLst>
          </p:cNvPr>
          <p:cNvPicPr>
            <a:picLocks noChangeAspect="1"/>
          </p:cNvPicPr>
          <p:nvPr/>
        </p:nvPicPr>
        <p:blipFill>
          <a:blip r:embed="rId3"/>
          <a:stretch>
            <a:fillRect/>
          </a:stretch>
        </p:blipFill>
        <p:spPr>
          <a:xfrm>
            <a:off x="680369" y="4272505"/>
            <a:ext cx="5543967" cy="2511061"/>
          </a:xfrm>
          <a:prstGeom prst="rect">
            <a:avLst/>
          </a:prstGeom>
        </p:spPr>
      </p:pic>
      <p:sp>
        <p:nvSpPr>
          <p:cNvPr id="11" name="Content Placeholder 2">
            <a:extLst>
              <a:ext uri="{FF2B5EF4-FFF2-40B4-BE49-F238E27FC236}">
                <a16:creationId xmlns:a16="http://schemas.microsoft.com/office/drawing/2014/main" id="{062BD1BF-C2CA-4BB2-B760-498D9063C46D}"/>
              </a:ext>
            </a:extLst>
          </p:cNvPr>
          <p:cNvSpPr txBox="1">
            <a:spLocks/>
          </p:cNvSpPr>
          <p:nvPr/>
        </p:nvSpPr>
        <p:spPr>
          <a:xfrm>
            <a:off x="344129" y="216816"/>
            <a:ext cx="11847870" cy="62914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Automotive Safety Lifecycle</a:t>
            </a:r>
          </a:p>
          <a:p>
            <a:pPr marL="0" indent="0">
              <a:buNone/>
            </a:pPr>
            <a:r>
              <a:rPr lang="en-US" dirty="0"/>
              <a:t>The ISO 26262 automotive safety lifecycle describes the entire production lifecycle. </a:t>
            </a:r>
            <a:endParaRPr lang="en-US" b="1" dirty="0"/>
          </a:p>
          <a:p>
            <a:endParaRPr lang="en-US" b="1" dirty="0"/>
          </a:p>
          <a:p>
            <a:endParaRPr lang="en-US" b="1" dirty="0"/>
          </a:p>
          <a:p>
            <a:endParaRPr lang="en-US" b="1" dirty="0"/>
          </a:p>
          <a:p>
            <a:endParaRPr lang="en-US" b="1" dirty="0"/>
          </a:p>
          <a:p>
            <a:endParaRPr lang="en-US" b="1" dirty="0"/>
          </a:p>
          <a:p>
            <a:r>
              <a:rPr lang="en-US" b="1" dirty="0"/>
              <a:t>Automotive Safety Integrity Level (ASIL)</a:t>
            </a:r>
          </a:p>
          <a:p>
            <a:pPr marL="0" indent="0">
              <a:buNone/>
            </a:pPr>
            <a:r>
              <a:rPr lang="en-US" dirty="0"/>
              <a:t>Automotive-specific approach for assigning risk levels. ASIL does not address the technologies</a:t>
            </a:r>
          </a:p>
          <a:p>
            <a:pPr marL="0" indent="0">
              <a:buNone/>
            </a:pPr>
            <a:r>
              <a:rPr lang="en-US" dirty="0"/>
              <a:t>Used in the system it’s totally on the harm to the driver and other road users.</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8" name="TextBox 7">
            <a:extLst>
              <a:ext uri="{FF2B5EF4-FFF2-40B4-BE49-F238E27FC236}">
                <a16:creationId xmlns:a16="http://schemas.microsoft.com/office/drawing/2014/main" id="{BAF0F445-FF0C-4DA4-AFAD-20C68560BCD0}"/>
              </a:ext>
            </a:extLst>
          </p:cNvPr>
          <p:cNvSpPr txBox="1"/>
          <p:nvPr/>
        </p:nvSpPr>
        <p:spPr>
          <a:xfrm>
            <a:off x="981867" y="5947970"/>
            <a:ext cx="4940970" cy="646331"/>
          </a:xfrm>
          <a:prstGeom prst="rect">
            <a:avLst/>
          </a:prstGeom>
          <a:noFill/>
        </p:spPr>
        <p:txBody>
          <a:bodyPr wrap="square" rtlCol="0">
            <a:spAutoFit/>
          </a:bodyPr>
          <a:lstStyle/>
          <a:p>
            <a:r>
              <a:rPr lang="en-US" b="1" dirty="0"/>
              <a:t>least safety                          most safety </a:t>
            </a:r>
          </a:p>
          <a:p>
            <a:endParaRPr lang="en-US" dirty="0"/>
          </a:p>
        </p:txBody>
      </p:sp>
    </p:spTree>
    <p:extLst>
      <p:ext uri="{BB962C8B-B14F-4D97-AF65-F5344CB8AC3E}">
        <p14:creationId xmlns:p14="http://schemas.microsoft.com/office/powerpoint/2010/main" val="1440246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A024-3A4C-49DB-9B78-623BBBAEFE93}"/>
              </a:ext>
            </a:extLst>
          </p:cNvPr>
          <p:cNvSpPr>
            <a:spLocks noGrp="1"/>
          </p:cNvSpPr>
          <p:nvPr>
            <p:ph type="title"/>
          </p:nvPr>
        </p:nvSpPr>
        <p:spPr>
          <a:xfrm>
            <a:off x="677333" y="361628"/>
            <a:ext cx="8596668" cy="607017"/>
          </a:xfrm>
        </p:spPr>
        <p:txBody>
          <a:bodyPr>
            <a:normAutofit fontScale="90000"/>
          </a:bodyPr>
          <a:lstStyle/>
          <a:p>
            <a:r>
              <a:rPr lang="en-US" b="1" dirty="0"/>
              <a:t>Use of Functional Safety</a:t>
            </a:r>
            <a:endParaRPr lang="en-US" dirty="0"/>
          </a:p>
        </p:txBody>
      </p:sp>
      <p:sp>
        <p:nvSpPr>
          <p:cNvPr id="3" name="Content Placeholder 2">
            <a:extLst>
              <a:ext uri="{FF2B5EF4-FFF2-40B4-BE49-F238E27FC236}">
                <a16:creationId xmlns:a16="http://schemas.microsoft.com/office/drawing/2014/main" id="{6DB8C0C9-19E7-4331-A18B-1F060C75982E}"/>
              </a:ext>
            </a:extLst>
          </p:cNvPr>
          <p:cNvSpPr>
            <a:spLocks noGrp="1"/>
          </p:cNvSpPr>
          <p:nvPr>
            <p:ph idx="1"/>
          </p:nvPr>
        </p:nvSpPr>
        <p:spPr>
          <a:xfrm>
            <a:off x="677333" y="1162373"/>
            <a:ext cx="9545959" cy="5695627"/>
          </a:xfrm>
        </p:spPr>
        <p:txBody>
          <a:bodyPr>
            <a:normAutofit/>
          </a:bodyPr>
          <a:lstStyle/>
          <a:p>
            <a:r>
              <a:rPr lang="en-US" dirty="0"/>
              <a:t>Functional Safety is a critical aspect of automotive design and manufacture. The Automotive Safety Integrity Level (ASIL) is a risk classification scheme defined by the Automotive Functional Safety Standards Standard ISO 26262. ASILs establish safety requirements based on the probability and acceptability of harm for automotive components to be compliant with ISO 26262. ASIL-D is an automotive risk classification that is part of a larger ISO standard – ISO 26262 – which looks at functional safety.</a:t>
            </a:r>
          </a:p>
          <a:p>
            <a:pPr marL="0" indent="0">
              <a:buNone/>
            </a:pPr>
            <a:r>
              <a:rPr lang="en-US" dirty="0"/>
              <a:t>Here are some uses of Functional Safety for all ASILs:</a:t>
            </a:r>
          </a:p>
          <a:p>
            <a:r>
              <a:rPr lang="en-US" b="1" dirty="0">
                <a:solidFill>
                  <a:srgbClr val="FF0000"/>
                </a:solidFill>
              </a:rPr>
              <a:t>ASIL A: </a:t>
            </a:r>
            <a:r>
              <a:rPr lang="en-US" dirty="0"/>
              <a:t>Components like </a:t>
            </a:r>
            <a:r>
              <a:rPr lang="en-US" b="1" dirty="0"/>
              <a:t>rear lights </a:t>
            </a:r>
            <a:r>
              <a:rPr lang="en-US" dirty="0"/>
              <a:t>require only an ASIL-A grade.</a:t>
            </a:r>
          </a:p>
          <a:p>
            <a:r>
              <a:rPr lang="en-US" b="1" dirty="0">
                <a:solidFill>
                  <a:srgbClr val="FF0000"/>
                </a:solidFill>
              </a:rPr>
              <a:t>ASIL B: </a:t>
            </a:r>
            <a:r>
              <a:rPr lang="en-US" dirty="0"/>
              <a:t>Components like </a:t>
            </a:r>
            <a:r>
              <a:rPr lang="en-US" b="1" dirty="0"/>
              <a:t>headlights</a:t>
            </a:r>
            <a:r>
              <a:rPr lang="en-US" dirty="0"/>
              <a:t> and </a:t>
            </a:r>
            <a:r>
              <a:rPr lang="en-US" b="1" dirty="0"/>
              <a:t>brake lights</a:t>
            </a:r>
            <a:r>
              <a:rPr lang="en-US" dirty="0"/>
              <a:t> generally require an ASIL-B grade.</a:t>
            </a:r>
          </a:p>
          <a:p>
            <a:r>
              <a:rPr lang="en-US" b="1" dirty="0">
                <a:solidFill>
                  <a:srgbClr val="FF0000"/>
                </a:solidFill>
              </a:rPr>
              <a:t>ASIL C: </a:t>
            </a:r>
            <a:r>
              <a:rPr lang="en-US" dirty="0"/>
              <a:t>Components like </a:t>
            </a:r>
            <a:r>
              <a:rPr lang="en-US" b="1" dirty="0"/>
              <a:t>cruise control</a:t>
            </a:r>
            <a:r>
              <a:rPr lang="en-US" dirty="0"/>
              <a:t> generally require an ASIL-C grade.</a:t>
            </a:r>
          </a:p>
          <a:p>
            <a:r>
              <a:rPr lang="en-US" b="1" dirty="0">
                <a:solidFill>
                  <a:srgbClr val="FF0000"/>
                </a:solidFill>
              </a:rPr>
              <a:t>ASIL D: </a:t>
            </a:r>
            <a:r>
              <a:rPr lang="en-US" dirty="0"/>
              <a:t>Systems like </a:t>
            </a:r>
            <a:r>
              <a:rPr lang="en-US" b="1" dirty="0"/>
              <a:t>airbags</a:t>
            </a:r>
            <a:r>
              <a:rPr lang="en-US" dirty="0"/>
              <a:t>,</a:t>
            </a:r>
            <a:r>
              <a:rPr lang="en-US" b="1" dirty="0"/>
              <a:t> anti-lock brakes</a:t>
            </a:r>
            <a:r>
              <a:rPr lang="en-US" dirty="0"/>
              <a:t>, and </a:t>
            </a:r>
            <a:r>
              <a:rPr lang="en-US" b="1" dirty="0"/>
              <a:t>power steering </a:t>
            </a:r>
            <a:r>
              <a:rPr lang="en-US" dirty="0"/>
              <a:t>require an ASIL-D grade, which is the highest rigor applied to safety assurance because the risks associated with their failure are the highest.</a:t>
            </a:r>
          </a:p>
        </p:txBody>
      </p:sp>
    </p:spTree>
    <p:extLst>
      <p:ext uri="{BB962C8B-B14F-4D97-AF65-F5344CB8AC3E}">
        <p14:creationId xmlns:p14="http://schemas.microsoft.com/office/powerpoint/2010/main" val="1282492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F6EC-7ADA-4F08-97EF-1FE405DB60EA}"/>
              </a:ext>
            </a:extLst>
          </p:cNvPr>
          <p:cNvSpPr>
            <a:spLocks noGrp="1"/>
          </p:cNvSpPr>
          <p:nvPr>
            <p:ph type="title"/>
          </p:nvPr>
        </p:nvSpPr>
        <p:spPr/>
        <p:txBody>
          <a:bodyPr/>
          <a:lstStyle/>
          <a:p>
            <a:endParaRPr lang="en-US" dirty="0"/>
          </a:p>
        </p:txBody>
      </p:sp>
      <p:pic>
        <p:nvPicPr>
          <p:cNvPr id="2050" name="Picture 2" descr="https://www.ablic.com/en/semicon/wp-content/uploads/2021/11/ASIL-class-221212.png">
            <a:extLst>
              <a:ext uri="{FF2B5EF4-FFF2-40B4-BE49-F238E27FC236}">
                <a16:creationId xmlns:a16="http://schemas.microsoft.com/office/drawing/2014/main" id="{13B78852-3030-4D7A-B6D9-3B67090671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977" y="609600"/>
            <a:ext cx="9345478" cy="45913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A2F888C-0DAF-4C73-9211-EB3A3BD47DBE}"/>
              </a:ext>
            </a:extLst>
          </p:cNvPr>
          <p:cNvSpPr/>
          <p:nvPr/>
        </p:nvSpPr>
        <p:spPr>
          <a:xfrm>
            <a:off x="2829343" y="5200934"/>
            <a:ext cx="4292650" cy="369332"/>
          </a:xfrm>
          <a:prstGeom prst="rect">
            <a:avLst/>
          </a:prstGeom>
        </p:spPr>
        <p:txBody>
          <a:bodyPr wrap="none">
            <a:spAutoFit/>
          </a:bodyPr>
          <a:lstStyle/>
          <a:p>
            <a:r>
              <a:rPr lang="en-US" dirty="0">
                <a:solidFill>
                  <a:srgbClr val="111C24"/>
                </a:solidFill>
                <a:latin typeface="Roboto"/>
              </a:rPr>
              <a:t>ASIL - A, B, C, and D in car components</a:t>
            </a:r>
            <a:endParaRPr lang="en-US" dirty="0"/>
          </a:p>
        </p:txBody>
      </p:sp>
    </p:spTree>
    <p:extLst>
      <p:ext uri="{BB962C8B-B14F-4D97-AF65-F5344CB8AC3E}">
        <p14:creationId xmlns:p14="http://schemas.microsoft.com/office/powerpoint/2010/main" val="407093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889F-A0B7-4246-AB0E-944BA325F666}"/>
              </a:ext>
            </a:extLst>
          </p:cNvPr>
          <p:cNvSpPr>
            <a:spLocks noGrp="1"/>
          </p:cNvSpPr>
          <p:nvPr>
            <p:ph type="title"/>
          </p:nvPr>
        </p:nvSpPr>
        <p:spPr/>
        <p:txBody>
          <a:bodyPr/>
          <a:lstStyle/>
          <a:p>
            <a:r>
              <a:rPr lang="en-US" b="1" dirty="0"/>
              <a:t>Unix:</a:t>
            </a:r>
            <a:br>
              <a:rPr lang="en-US" b="1" dirty="0"/>
            </a:br>
            <a:r>
              <a:rPr lang="en-US" sz="3200" dirty="0"/>
              <a:t>Commands </a:t>
            </a:r>
            <a:r>
              <a:rPr lang="en-US" sz="1600" dirty="0">
                <a:solidFill>
                  <a:srgbClr val="0070C0"/>
                </a:solidFill>
                <a:hlinkClick r:id="rId2">
                  <a:extLst>
                    <a:ext uri="{A12FA001-AC4F-418D-AE19-62706E023703}">
                      <ahyp:hlinkClr xmlns:ahyp="http://schemas.microsoft.com/office/drawing/2018/hyperlinkcolor" val="tx"/>
                    </a:ext>
                  </a:extLst>
                </a:hlinkClick>
              </a:rPr>
              <a:t>link</a:t>
            </a:r>
            <a:endParaRPr lang="en-US" sz="1600" dirty="0">
              <a:solidFill>
                <a:srgbClr val="0070C0"/>
              </a:solidFill>
            </a:endParaRPr>
          </a:p>
        </p:txBody>
      </p:sp>
      <p:sp>
        <p:nvSpPr>
          <p:cNvPr id="3" name="Content Placeholder 2">
            <a:extLst>
              <a:ext uri="{FF2B5EF4-FFF2-40B4-BE49-F238E27FC236}">
                <a16:creationId xmlns:a16="http://schemas.microsoft.com/office/drawing/2014/main" id="{CD2AE148-3FCE-4777-ADFC-34357D43F12F}"/>
              </a:ext>
            </a:extLst>
          </p:cNvPr>
          <p:cNvSpPr>
            <a:spLocks noGrp="1"/>
          </p:cNvSpPr>
          <p:nvPr>
            <p:ph idx="1"/>
          </p:nvPr>
        </p:nvSpPr>
        <p:spPr>
          <a:xfrm>
            <a:off x="270344" y="1749287"/>
            <a:ext cx="11921656" cy="4661452"/>
          </a:xfrm>
        </p:spPr>
        <p:txBody>
          <a:bodyPr>
            <a:normAutofit lnSpcReduction="10000"/>
          </a:bodyPr>
          <a:lstStyle/>
          <a:p>
            <a:r>
              <a:rPr lang="en-US" b="1" dirty="0"/>
              <a:t>ls 							</a:t>
            </a:r>
            <a:r>
              <a:rPr lang="en-US" dirty="0"/>
              <a:t>lists files folders</a:t>
            </a:r>
            <a:endParaRPr lang="en-US" b="1" dirty="0"/>
          </a:p>
          <a:p>
            <a:r>
              <a:rPr lang="en-US" b="1" dirty="0"/>
              <a:t>ls –l 							</a:t>
            </a:r>
            <a:r>
              <a:rPr lang="en-US" dirty="0"/>
              <a:t>lists files in the 'long format'</a:t>
            </a:r>
            <a:endParaRPr lang="en-US" b="1" dirty="0"/>
          </a:p>
          <a:p>
            <a:r>
              <a:rPr lang="en-US" b="1" dirty="0"/>
              <a:t>ls –a							</a:t>
            </a:r>
            <a:r>
              <a:rPr lang="en-US" sz="1300" dirty="0"/>
              <a:t>lists all files, including the ones whose filenames begin in a dot</a:t>
            </a:r>
            <a:endParaRPr lang="en-US" sz="1300" b="1" dirty="0"/>
          </a:p>
          <a:p>
            <a:r>
              <a:rPr lang="en-US" b="1" dirty="0"/>
              <a:t>mv </a:t>
            </a:r>
            <a:r>
              <a:rPr lang="en-US" b="1" i="1" dirty="0"/>
              <a:t>filename1 filename2        	</a:t>
            </a:r>
            <a:r>
              <a:rPr lang="en-US" sz="1300" dirty="0"/>
              <a:t>move filename1 to filename2</a:t>
            </a:r>
          </a:p>
          <a:p>
            <a:r>
              <a:rPr lang="en-US" b="1" dirty="0"/>
              <a:t>cp </a:t>
            </a:r>
            <a:r>
              <a:rPr lang="en-US" b="1" i="1" dirty="0"/>
              <a:t>filename1 filename2  		</a:t>
            </a:r>
            <a:r>
              <a:rPr lang="en-US" sz="1300" dirty="0"/>
              <a:t>copy</a:t>
            </a:r>
          </a:p>
          <a:p>
            <a:r>
              <a:rPr lang="en-US" b="1" dirty="0"/>
              <a:t>rm </a:t>
            </a:r>
            <a:r>
              <a:rPr lang="en-US" b="1" i="1" dirty="0"/>
              <a:t>filename					</a:t>
            </a:r>
            <a:r>
              <a:rPr lang="en-US" sz="1600" dirty="0"/>
              <a:t>removes a file. rm –</a:t>
            </a:r>
            <a:r>
              <a:rPr lang="en-US" sz="1600" dirty="0" err="1"/>
              <a:t>i</a:t>
            </a:r>
            <a:r>
              <a:rPr lang="en-US" sz="1600" dirty="0"/>
              <a:t> asks for confirmation before deleting</a:t>
            </a:r>
            <a:endParaRPr lang="en-US" sz="1600" b="1" i="1" dirty="0"/>
          </a:p>
          <a:p>
            <a:r>
              <a:rPr lang="en-US" b="1" dirty="0"/>
              <a:t>diff </a:t>
            </a:r>
            <a:r>
              <a:rPr lang="en-US" b="1" i="1" dirty="0"/>
              <a:t>filename1 filename2          </a:t>
            </a:r>
            <a:r>
              <a:rPr lang="en-US" dirty="0"/>
              <a:t>compares files</a:t>
            </a:r>
            <a:endParaRPr lang="en-US" b="1" i="1" dirty="0"/>
          </a:p>
          <a:p>
            <a:r>
              <a:rPr lang="en-US" b="1" dirty="0" err="1"/>
              <a:t>wc</a:t>
            </a:r>
            <a:r>
              <a:rPr lang="en-US" b="1" dirty="0"/>
              <a:t> </a:t>
            </a:r>
            <a:r>
              <a:rPr lang="en-US" b="1" i="1" dirty="0"/>
              <a:t>filename					</a:t>
            </a:r>
            <a:r>
              <a:rPr lang="en-US" sz="1600" i="1" dirty="0"/>
              <a:t>count of lines, words, </a:t>
            </a:r>
            <a:r>
              <a:rPr lang="en-US" sz="1600" i="1" dirty="0" err="1"/>
              <a:t>charecters</a:t>
            </a:r>
            <a:endParaRPr lang="en-US" sz="1600" i="1" dirty="0"/>
          </a:p>
          <a:p>
            <a:r>
              <a:rPr lang="en-US" b="1" dirty="0" err="1"/>
              <a:t>chmod</a:t>
            </a:r>
            <a:r>
              <a:rPr lang="en-US" b="1" dirty="0"/>
              <a:t> </a:t>
            </a:r>
            <a:r>
              <a:rPr lang="en-US" b="1" i="1" dirty="0"/>
              <a:t>options filename		</a:t>
            </a:r>
            <a:r>
              <a:rPr lang="en-US" sz="1500" b="1" dirty="0" err="1"/>
              <a:t>chmod</a:t>
            </a:r>
            <a:r>
              <a:rPr lang="en-US" sz="1500" b="1" dirty="0"/>
              <a:t> </a:t>
            </a:r>
            <a:r>
              <a:rPr lang="en-US" sz="1500" b="1" dirty="0" err="1"/>
              <a:t>o+r</a:t>
            </a:r>
            <a:r>
              <a:rPr lang="en-US" sz="1500" b="1" dirty="0"/>
              <a:t> </a:t>
            </a:r>
            <a:r>
              <a:rPr lang="en-US" sz="1500" b="1" i="1" dirty="0"/>
              <a:t>filename</a:t>
            </a:r>
            <a:r>
              <a:rPr lang="en-US" sz="1500" dirty="0"/>
              <a:t> readable for everyone, </a:t>
            </a:r>
            <a:r>
              <a:rPr lang="en-US" sz="1500" b="1" dirty="0" err="1"/>
              <a:t>chmod</a:t>
            </a:r>
            <a:r>
              <a:rPr lang="en-US" sz="1500" b="1" dirty="0"/>
              <a:t> o-r </a:t>
            </a:r>
            <a:r>
              <a:rPr lang="en-US" sz="1500" b="1" i="1" dirty="0"/>
              <a:t>filename</a:t>
            </a:r>
            <a:r>
              <a:rPr lang="en-US" sz="1500" dirty="0"/>
              <a:t> unreadable for others again</a:t>
            </a:r>
            <a:endParaRPr lang="en-US" sz="1500" b="1" i="1" dirty="0"/>
          </a:p>
          <a:p>
            <a:r>
              <a:rPr lang="en-US" b="1" dirty="0" err="1"/>
              <a:t>gzip</a:t>
            </a:r>
            <a:r>
              <a:rPr lang="en-US" b="1" dirty="0"/>
              <a:t> </a:t>
            </a:r>
            <a:r>
              <a:rPr lang="en-US" b="1" i="1" dirty="0"/>
              <a:t>filename					</a:t>
            </a:r>
            <a:r>
              <a:rPr lang="en-US" dirty="0"/>
              <a:t>compresses files</a:t>
            </a:r>
            <a:endParaRPr lang="en-US" b="1" i="1" dirty="0"/>
          </a:p>
          <a:p>
            <a:r>
              <a:rPr lang="en-US" b="1" dirty="0" err="1"/>
              <a:t>gunzip</a:t>
            </a:r>
            <a:r>
              <a:rPr lang="en-US" b="1" dirty="0"/>
              <a:t> </a:t>
            </a:r>
            <a:r>
              <a:rPr lang="en-US" b="1" i="1" dirty="0"/>
              <a:t>filename				</a:t>
            </a:r>
            <a:r>
              <a:rPr lang="en-US" dirty="0" err="1"/>
              <a:t>uncompresses</a:t>
            </a:r>
            <a:r>
              <a:rPr lang="en-US" dirty="0"/>
              <a:t> files compressed by </a:t>
            </a:r>
            <a:r>
              <a:rPr lang="en-US" dirty="0" err="1"/>
              <a:t>gzip</a:t>
            </a:r>
            <a:endParaRPr lang="en-US" b="1" i="1" dirty="0"/>
          </a:p>
          <a:p>
            <a:r>
              <a:rPr lang="en-US" b="1" dirty="0" err="1"/>
              <a:t>gzcat</a:t>
            </a:r>
            <a:r>
              <a:rPr lang="en-US" b="1" dirty="0"/>
              <a:t> </a:t>
            </a:r>
            <a:r>
              <a:rPr lang="en-US" b="1" i="1" dirty="0"/>
              <a:t>filename				</a:t>
            </a:r>
            <a:r>
              <a:rPr lang="en-US" dirty="0"/>
              <a:t>look at a </a:t>
            </a:r>
            <a:r>
              <a:rPr lang="en-US" dirty="0" err="1"/>
              <a:t>gzipped</a:t>
            </a:r>
            <a:r>
              <a:rPr lang="en-US" dirty="0"/>
              <a:t> file without </a:t>
            </a:r>
            <a:r>
              <a:rPr lang="en-US" dirty="0" err="1"/>
              <a:t>gunzip</a:t>
            </a:r>
            <a:r>
              <a:rPr lang="en-US" dirty="0"/>
              <a:t> it</a:t>
            </a:r>
            <a:endParaRPr lang="en-US" b="1" dirty="0"/>
          </a:p>
        </p:txBody>
      </p:sp>
      <p:pic>
        <p:nvPicPr>
          <p:cNvPr id="5" name="Graphic 4" descr="Link">
            <a:hlinkClick r:id="rId2"/>
            <a:extLst>
              <a:ext uri="{FF2B5EF4-FFF2-40B4-BE49-F238E27FC236}">
                <a16:creationId xmlns:a16="http://schemas.microsoft.com/office/drawing/2014/main" id="{EBA3DD7A-E2EE-440D-9F4B-AE214041F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3896" y="1407602"/>
            <a:ext cx="261068" cy="261068"/>
          </a:xfrm>
          <a:prstGeom prst="rect">
            <a:avLst/>
          </a:prstGeom>
        </p:spPr>
      </p:pic>
    </p:spTree>
    <p:extLst>
      <p:ext uri="{BB962C8B-B14F-4D97-AF65-F5344CB8AC3E}">
        <p14:creationId xmlns:p14="http://schemas.microsoft.com/office/powerpoint/2010/main" val="388678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373196" y="1910300"/>
            <a:ext cx="10194087" cy="6291470"/>
          </a:xfrm>
        </p:spPr>
        <p:txBody>
          <a:bodyPr>
            <a:normAutofit/>
          </a:bodyPr>
          <a:lstStyle/>
          <a:p>
            <a:endParaRPr lang="en-US" sz="2000" b="1" dirty="0"/>
          </a:p>
          <a:p>
            <a:endParaRPr lang="en-US" sz="2000" b="1" dirty="0"/>
          </a:p>
          <a:p>
            <a:r>
              <a:rPr lang="en-US" sz="2000" b="1" dirty="0"/>
              <a:t>Qualification of Hardware Components</a:t>
            </a:r>
          </a:p>
          <a:p>
            <a:pPr marL="0" indent="0">
              <a:buNone/>
            </a:pPr>
            <a:r>
              <a:rPr lang="en-US" dirty="0"/>
              <a:t>Hardware qualification has two main objectives: to show how the part fits into the overall system and to assess failure modes.</a:t>
            </a:r>
          </a:p>
          <a:p>
            <a:pPr marL="0" indent="0">
              <a:buNone/>
            </a:pPr>
            <a:r>
              <a:rPr lang="en-US" b="1" dirty="0"/>
              <a:t>Basic Parts:</a:t>
            </a:r>
            <a:r>
              <a:rPr lang="en-US" i="1" dirty="0"/>
              <a:t> Resistors and Diodes.</a:t>
            </a:r>
          </a:p>
          <a:p>
            <a:pPr marL="0" indent="0">
              <a:buNone/>
            </a:pPr>
            <a:r>
              <a:rPr lang="en-US" b="1" dirty="0"/>
              <a:t>Intermediate parts or components: </a:t>
            </a:r>
            <a:r>
              <a:rPr lang="en-US" i="1" dirty="0"/>
              <a:t>Sensors, Actuators, and ASICs with dedicated functionality.</a:t>
            </a:r>
            <a:endParaRPr lang="en-US" dirty="0"/>
          </a:p>
          <a:p>
            <a:pPr marL="0" indent="0">
              <a:buNone/>
            </a:pPr>
            <a:r>
              <a:rPr lang="en-US" b="1" dirty="0"/>
              <a:t>Complex components: </a:t>
            </a:r>
            <a:r>
              <a:rPr lang="it-IT" i="1" dirty="0"/>
              <a:t>Microprocessor, Microcontroller, DSP, and accelerator.</a:t>
            </a:r>
          </a:p>
          <a:p>
            <a:pPr marL="400050" lvl="1" indent="0">
              <a:buNone/>
            </a:pPr>
            <a:endParaRPr lang="it-IT" sz="2000" i="1" dirty="0"/>
          </a:p>
          <a:p>
            <a:r>
              <a:rPr lang="en-US" sz="2000" b="1" dirty="0"/>
              <a:t>Qualification of Software Components</a:t>
            </a:r>
          </a:p>
          <a:p>
            <a:pPr marL="0" indent="0">
              <a:buNone/>
            </a:pPr>
            <a:r>
              <a:rPr lang="en-US" sz="1600" dirty="0"/>
              <a:t>Qualifying software components involves activities such as defining functional requirements, resource usage, and predicting software behavior in failure and overload situations. Software errors such as runtime and data errors are analyzed and addressed throughout the design process.</a:t>
            </a:r>
          </a:p>
          <a:p>
            <a:pPr marL="0" indent="0">
              <a:buNone/>
            </a:pPr>
            <a:br>
              <a:rPr lang="en-US" dirty="0"/>
            </a:br>
            <a:endParaRPr lang="en-US" dirty="0"/>
          </a:p>
          <a:p>
            <a:endParaRPr lang="en-US" dirty="0"/>
          </a:p>
          <a:p>
            <a:endParaRPr lang="en-US" sz="2400" dirty="0"/>
          </a:p>
        </p:txBody>
      </p:sp>
      <p:pic>
        <p:nvPicPr>
          <p:cNvPr id="4" name="Picture 6" descr="https://ni.scene7.com/is/image/ni/image7858053916414166427?scl=1">
            <a:extLst>
              <a:ext uri="{FF2B5EF4-FFF2-40B4-BE49-F238E27FC236}">
                <a16:creationId xmlns:a16="http://schemas.microsoft.com/office/drawing/2014/main" id="{B29A17FE-F63D-4AEC-ACE5-56E32FFF8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789" y="287291"/>
            <a:ext cx="6298208" cy="221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ni.scene7.com/is/image/ni/proven_in_use?scl=1">
            <a:extLst>
              <a:ext uri="{FF2B5EF4-FFF2-40B4-BE49-F238E27FC236}">
                <a16:creationId xmlns:a16="http://schemas.microsoft.com/office/drawing/2014/main" id="{349FB3D9-41C7-49E2-8113-2F4AAB18C5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35287" y="2478640"/>
            <a:ext cx="6306533" cy="38814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2C98767-D709-40AF-A687-5DF0F22BFFFB}"/>
              </a:ext>
            </a:extLst>
          </p:cNvPr>
          <p:cNvSpPr txBox="1"/>
          <p:nvPr/>
        </p:nvSpPr>
        <p:spPr>
          <a:xfrm>
            <a:off x="297687" y="497923"/>
            <a:ext cx="11036968" cy="2492990"/>
          </a:xfrm>
          <a:prstGeom prst="rect">
            <a:avLst/>
          </a:prstGeom>
          <a:noFill/>
        </p:spPr>
        <p:txBody>
          <a:bodyPr wrap="square" rtlCol="0">
            <a:spAutoFit/>
          </a:bodyPr>
          <a:lstStyle/>
          <a:p>
            <a:r>
              <a:rPr lang="en-US" sz="2400" dirty="0"/>
              <a:t>Reliable systems that remain unchanged and have been used for a long time are certifiable with ISO 26262. The combination of certifiable components from similar applications and from older, widely-deployed applications greatly reduces the overall system complexity. We can use those components to save costs.</a:t>
            </a:r>
          </a:p>
          <a:p>
            <a:br>
              <a:rPr lang="en-US" dirty="0"/>
            </a:br>
            <a:endParaRPr lang="en-US" dirty="0"/>
          </a:p>
        </p:txBody>
      </p:sp>
    </p:spTree>
    <p:extLst>
      <p:ext uri="{BB962C8B-B14F-4D97-AF65-F5344CB8AC3E}">
        <p14:creationId xmlns:p14="http://schemas.microsoft.com/office/powerpoint/2010/main" val="154860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01D79-491F-4FDF-89A6-F75B7A4F8E74}"/>
              </a:ext>
            </a:extLst>
          </p:cNvPr>
          <p:cNvSpPr>
            <a:spLocks noGrp="1"/>
          </p:cNvSpPr>
          <p:nvPr>
            <p:ph idx="1"/>
          </p:nvPr>
        </p:nvSpPr>
        <p:spPr>
          <a:xfrm>
            <a:off x="677334" y="254442"/>
            <a:ext cx="8596668" cy="648324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sz="2000" dirty="0"/>
              <a:t>Test components reuse across all testing applications can increase consistency and efficiency throughout the process. </a:t>
            </a:r>
          </a:p>
        </p:txBody>
      </p:sp>
      <p:pic>
        <p:nvPicPr>
          <p:cNvPr id="5" name="Picture 4">
            <a:extLst>
              <a:ext uri="{FF2B5EF4-FFF2-40B4-BE49-F238E27FC236}">
                <a16:creationId xmlns:a16="http://schemas.microsoft.com/office/drawing/2014/main" id="{0EA4D1ED-89C5-40A8-943A-89C5CB951B43}"/>
              </a:ext>
            </a:extLst>
          </p:cNvPr>
          <p:cNvPicPr>
            <a:picLocks noChangeAspect="1"/>
          </p:cNvPicPr>
          <p:nvPr/>
        </p:nvPicPr>
        <p:blipFill>
          <a:blip r:embed="rId2"/>
          <a:stretch>
            <a:fillRect/>
          </a:stretch>
        </p:blipFill>
        <p:spPr>
          <a:xfrm>
            <a:off x="812506" y="254443"/>
            <a:ext cx="7615876" cy="5008767"/>
          </a:xfrm>
          <a:prstGeom prst="rect">
            <a:avLst/>
          </a:prstGeom>
        </p:spPr>
      </p:pic>
    </p:spTree>
    <p:extLst>
      <p:ext uri="{BB962C8B-B14F-4D97-AF65-F5344CB8AC3E}">
        <p14:creationId xmlns:p14="http://schemas.microsoft.com/office/powerpoint/2010/main" val="1962362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667395" y="248478"/>
            <a:ext cx="9182458" cy="6291470"/>
          </a:xfrm>
        </p:spPr>
        <p:txBody>
          <a:bodyPr>
            <a:normAutofit/>
          </a:bodyPr>
          <a:lstStyle/>
          <a:p>
            <a:r>
              <a:rPr lang="en-US" sz="2800" dirty="0"/>
              <a:t>Applying ISO26262 to Current Processes</a:t>
            </a:r>
          </a:p>
          <a:p>
            <a:pPr marL="0" indent="0">
              <a:buNone/>
            </a:pPr>
            <a:r>
              <a:rPr lang="en-US" sz="2000" dirty="0"/>
              <a:t>It is important for companies looking to implement ISO26262 to understand that the goal is to analyze risk early in the development process, establish the appropriate safety requirements, and fulfill these requirements by testing during development.</a:t>
            </a:r>
          </a:p>
          <a:p>
            <a:endParaRPr lang="en-US" sz="2800" dirty="0"/>
          </a:p>
        </p:txBody>
      </p:sp>
      <p:pic>
        <p:nvPicPr>
          <p:cNvPr id="3076" name="Picture 4" descr="https://ni.scene7.com/is/image/ni/apply_to_current_process?scl=1">
            <a:extLst>
              <a:ext uri="{FF2B5EF4-FFF2-40B4-BE49-F238E27FC236}">
                <a16:creationId xmlns:a16="http://schemas.microsoft.com/office/drawing/2014/main" id="{9D5701FF-5B69-4921-B71C-E8CB6917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333" y="2118355"/>
            <a:ext cx="5941952" cy="405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059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667394" y="248478"/>
            <a:ext cx="9150373" cy="6291470"/>
          </a:xfrm>
        </p:spPr>
        <p:txBody>
          <a:bodyPr>
            <a:normAutofit/>
          </a:bodyPr>
          <a:lstStyle/>
          <a:p>
            <a:r>
              <a:rPr lang="en-US" sz="2000" dirty="0"/>
              <a:t>It is estimated that the cost of a failure decreases by 10 times when the error is caught in production instead of in the field and decreases 10 times again if it is caught in design instead of production.</a:t>
            </a:r>
          </a:p>
          <a:p>
            <a:pPr marL="0" indent="0">
              <a:buNone/>
            </a:pPr>
            <a:endParaRPr lang="en-US" sz="2000" dirty="0"/>
          </a:p>
          <a:p>
            <a:r>
              <a:rPr lang="en-US" sz="2400" b="1" dirty="0"/>
              <a:t>Tool Confidence Level (TCL): </a:t>
            </a:r>
          </a:p>
          <a:p>
            <a:pPr marL="0" indent="0">
              <a:buNone/>
            </a:pPr>
            <a:r>
              <a:rPr lang="en-US" dirty="0"/>
              <a:t>	The possibility of a malfunctioning software tool and its erroneous output can lead to the violation of any safety requirement allocated to the safety-related item or element to be developed.</a:t>
            </a:r>
          </a:p>
          <a:p>
            <a:pPr marL="457200" lvl="1" indent="0">
              <a:buNone/>
            </a:pPr>
            <a:r>
              <a:rPr lang="en-US" sz="1800" dirty="0"/>
              <a:t>The probability of preventing or detecting such errors in its output.</a:t>
            </a:r>
          </a:p>
          <a:p>
            <a:pPr marL="457200" lvl="1" indent="0">
              <a:buNone/>
            </a:pPr>
            <a:endParaRPr lang="en-US" sz="2400" b="1" dirty="0"/>
          </a:p>
          <a:p>
            <a:r>
              <a:rPr lang="en-US" sz="2400" b="1" dirty="0"/>
              <a:t>Software Tool Classification Analysis:</a:t>
            </a:r>
          </a:p>
          <a:p>
            <a:pPr marL="0" indent="0">
              <a:buNone/>
            </a:pPr>
            <a:r>
              <a:rPr lang="en-US" dirty="0"/>
              <a:t>	Software Tool Classification Analysis (STCA) is to determine the Tool’s Confidence Level.</a:t>
            </a:r>
            <a:endParaRPr lang="en-US" sz="2400" b="1" dirty="0"/>
          </a:p>
          <a:p>
            <a:pPr marL="0" indent="0">
              <a:buNone/>
            </a:pPr>
            <a:r>
              <a:rPr lang="en-US" dirty="0"/>
              <a:t>There are two main components that determine the TCL: </a:t>
            </a:r>
            <a:r>
              <a:rPr lang="en-US" b="1" dirty="0"/>
              <a:t>Tool Impact</a:t>
            </a:r>
            <a:r>
              <a:rPr lang="en-US" dirty="0"/>
              <a:t> (TI) and </a:t>
            </a:r>
            <a:r>
              <a:rPr lang="en-US" b="1" dirty="0"/>
              <a:t>Tool Error Detection</a:t>
            </a:r>
            <a:r>
              <a:rPr lang="en-US" dirty="0"/>
              <a:t> (TD). Based on these two components, the appropriate TCL is chosen. </a:t>
            </a:r>
          </a:p>
        </p:txBody>
      </p:sp>
    </p:spTree>
    <p:extLst>
      <p:ext uri="{BB962C8B-B14F-4D97-AF65-F5344CB8AC3E}">
        <p14:creationId xmlns:p14="http://schemas.microsoft.com/office/powerpoint/2010/main" val="2853076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5E22-E1E1-49C1-9368-7F56CCEDDF12}"/>
              </a:ext>
            </a:extLst>
          </p:cNvPr>
          <p:cNvSpPr>
            <a:spLocks noGrp="1"/>
          </p:cNvSpPr>
          <p:nvPr>
            <p:ph type="title"/>
          </p:nvPr>
        </p:nvSpPr>
        <p:spPr>
          <a:xfrm>
            <a:off x="677333" y="291548"/>
            <a:ext cx="9206137" cy="1320800"/>
          </a:xfrm>
        </p:spPr>
        <p:txBody>
          <a:bodyPr>
            <a:normAutofit fontScale="90000"/>
          </a:bodyPr>
          <a:lstStyle/>
          <a:p>
            <a:r>
              <a:rPr lang="en-US" b="1" dirty="0"/>
              <a:t>ISO 26262 Safety Mechanism Insertion And Validation</a:t>
            </a:r>
            <a:br>
              <a:rPr lang="en-US" b="1" dirty="0"/>
            </a:br>
            <a:r>
              <a:rPr lang="en-US" sz="1800" b="1" i="1" dirty="0"/>
              <a:t>An automated workflow using safety synthesis and formal verification can help address random faults with safety mechanisms.</a:t>
            </a:r>
            <a:br>
              <a:rPr lang="en-US" b="1" dirty="0"/>
            </a:br>
            <a:endParaRPr lang="en-US" dirty="0"/>
          </a:p>
        </p:txBody>
      </p:sp>
      <p:sp>
        <p:nvSpPr>
          <p:cNvPr id="3" name="Content Placeholder 2">
            <a:extLst>
              <a:ext uri="{FF2B5EF4-FFF2-40B4-BE49-F238E27FC236}">
                <a16:creationId xmlns:a16="http://schemas.microsoft.com/office/drawing/2014/main" id="{FCD1730E-72B3-4780-B334-1DBC1C668D69}"/>
              </a:ext>
            </a:extLst>
          </p:cNvPr>
          <p:cNvSpPr>
            <a:spLocks noGrp="1"/>
          </p:cNvSpPr>
          <p:nvPr>
            <p:ph idx="1"/>
          </p:nvPr>
        </p:nvSpPr>
        <p:spPr>
          <a:xfrm>
            <a:off x="677334" y="2295761"/>
            <a:ext cx="8596668" cy="3880773"/>
          </a:xfrm>
        </p:spPr>
        <p:txBody>
          <a:bodyPr>
            <a:normAutofit/>
          </a:bodyPr>
          <a:lstStyle/>
          <a:p>
            <a:r>
              <a:rPr lang="en-US" dirty="0"/>
              <a:t>Automotive ICs have become too large and complex to expect a human to fully comprehend the safety mechanisms required to protect all possible failures. An automated workflow must be deployed to assist experts in addressing random faults. An efficient approach is to use safety synthesis and formal verification to incorporate safety mechanisms into the design. This is best to be done at the register transfer level (RTL), where functional verification can be performed efficiently. </a:t>
            </a:r>
          </a:p>
          <a:p>
            <a:r>
              <a:rPr lang="en-US" dirty="0"/>
              <a:t>The process can consist of these major steps:</a:t>
            </a:r>
          </a:p>
          <a:p>
            <a:endParaRPr lang="en-US" sz="1100" dirty="0"/>
          </a:p>
          <a:p>
            <a:endParaRPr lang="en-US" sz="1100" dirty="0"/>
          </a:p>
        </p:txBody>
      </p:sp>
    </p:spTree>
    <p:extLst>
      <p:ext uri="{BB962C8B-B14F-4D97-AF65-F5344CB8AC3E}">
        <p14:creationId xmlns:p14="http://schemas.microsoft.com/office/powerpoint/2010/main" val="3337578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667395" y="248478"/>
            <a:ext cx="8596668" cy="6291470"/>
          </a:xfrm>
        </p:spPr>
        <p:txBody>
          <a:bodyPr/>
          <a:lstStyle/>
          <a:p>
            <a:r>
              <a:rPr lang="en-US" sz="2800" b="1" dirty="0"/>
              <a:t>Safety Exploration: </a:t>
            </a:r>
          </a:p>
          <a:p>
            <a:pPr marL="0" indent="0">
              <a:buNone/>
            </a:pPr>
            <a:r>
              <a:rPr lang="en-US" dirty="0"/>
              <a:t>The goal of safety exploration is to identify optimal safety architecture and safety mechanisms. Safety mechanisms come in a variety of flavors, each with its own level of effectiveness in detecting random hardware faults. During safety exploration, a series of “what-if” scenarios are performed to understand the impact of different safety mechanisms on the design, especially with respect to power, area, performance, safety metrics, and diagnostic coverage. We recommend this exploration be done without modifying the design so that simultaneous analyses can be performed quickly and efficiently. If this is performed early in the design process, safety exploration will help design teams meet the safety targets successfully after insertion and verification.</a:t>
            </a:r>
          </a:p>
          <a:p>
            <a:endParaRPr lang="en-US" dirty="0"/>
          </a:p>
        </p:txBody>
      </p:sp>
    </p:spTree>
    <p:extLst>
      <p:ext uri="{BB962C8B-B14F-4D97-AF65-F5344CB8AC3E}">
        <p14:creationId xmlns:p14="http://schemas.microsoft.com/office/powerpoint/2010/main" val="930265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0.wp.com/semiengineering.com/wp-content/uploads/2020/04/Mentor_Safety-mechanisms-Figure-1-Safety-Mechanisms.jpg?resize=1692%2C820&amp;ssl=1">
            <a:extLst>
              <a:ext uri="{FF2B5EF4-FFF2-40B4-BE49-F238E27FC236}">
                <a16:creationId xmlns:a16="http://schemas.microsoft.com/office/drawing/2014/main" id="{55FBB706-189D-468B-A1AD-5BD46AE1D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2" y="2274072"/>
            <a:ext cx="7691559" cy="372760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2AEF8C7-3B39-4F28-94BB-7C533F8D42DD}"/>
              </a:ext>
            </a:extLst>
          </p:cNvPr>
          <p:cNvSpPr txBox="1">
            <a:spLocks/>
          </p:cNvSpPr>
          <p:nvPr/>
        </p:nvSpPr>
        <p:spPr>
          <a:xfrm>
            <a:off x="667395" y="248478"/>
            <a:ext cx="8596668" cy="62914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b="1" dirty="0"/>
              <a:t>Safety Mechanism Insertion: </a:t>
            </a:r>
          </a:p>
          <a:p>
            <a:pPr marL="0" indent="0">
              <a:buFont typeface="Wingdings 3" charset="2"/>
              <a:buNone/>
            </a:pPr>
            <a:r>
              <a:rPr lang="en-US" dirty="0"/>
              <a:t>Modifying a legacy design to introduce safety mechanisms. Use safety synthesis to introduce safety mechanisms that have the right tradeoff for the RTL structures. To create a safety architecture for legacy designs, safety synthesis introduces two types of safety mechanisms automatically. One is used at the register level, and the other is used at the module level. </a:t>
            </a:r>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endParaRPr lang="en-US" dirty="0"/>
          </a:p>
        </p:txBody>
      </p:sp>
    </p:spTree>
    <p:extLst>
      <p:ext uri="{BB962C8B-B14F-4D97-AF65-F5344CB8AC3E}">
        <p14:creationId xmlns:p14="http://schemas.microsoft.com/office/powerpoint/2010/main" val="3286388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5631112-5413-4C07-A0E7-63D81B991806}"/>
              </a:ext>
            </a:extLst>
          </p:cNvPr>
          <p:cNvSpPr txBox="1">
            <a:spLocks/>
          </p:cNvSpPr>
          <p:nvPr/>
        </p:nvSpPr>
        <p:spPr>
          <a:xfrm>
            <a:off x="542161" y="71561"/>
            <a:ext cx="8596668" cy="56437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a:p>
            <a:r>
              <a:rPr lang="en-US" sz="2800" b="1" dirty="0"/>
              <a:t>Design Change Validation: </a:t>
            </a:r>
          </a:p>
          <a:p>
            <a:pPr marL="0" indent="0">
              <a:buFont typeface="Wingdings 3" charset="2"/>
              <a:buNone/>
            </a:pPr>
            <a:r>
              <a:rPr lang="en-US" dirty="0"/>
              <a:t>Validate the design changes with formal verification. Sequential Logic Equivalence Checking (SLEC) formally verifies that two designs are functionally equivalent using formal verification technology.</a:t>
            </a:r>
          </a:p>
          <a:p>
            <a:r>
              <a:rPr lang="en-US" dirty="0"/>
              <a:t>Safety Mechanism Insertion: ensures that the functionality of the original design is not changed by the addition of the safety mechanisms</a:t>
            </a:r>
          </a:p>
          <a:p>
            <a:r>
              <a:rPr lang="en-US" dirty="0"/>
              <a:t>Safety Mechanism Operation: ensures that the inserted functional safety mechanisms are working as</a:t>
            </a:r>
          </a:p>
          <a:p>
            <a:pPr marL="0" indent="0">
              <a:buFont typeface="Wingdings 3" charset="2"/>
              <a:buNone/>
            </a:pPr>
            <a:endParaRPr lang="en-US" dirty="0"/>
          </a:p>
          <a:p>
            <a:pPr marL="0" indent="0">
              <a:buFont typeface="Wingdings 3" charset="2"/>
              <a:buNone/>
            </a:pPr>
            <a:r>
              <a:rPr lang="en-US" dirty="0"/>
              <a:t>   </a:t>
            </a:r>
          </a:p>
        </p:txBody>
      </p:sp>
      <p:sp>
        <p:nvSpPr>
          <p:cNvPr id="11" name="Content Placeholder 10">
            <a:extLst>
              <a:ext uri="{FF2B5EF4-FFF2-40B4-BE49-F238E27FC236}">
                <a16:creationId xmlns:a16="http://schemas.microsoft.com/office/drawing/2014/main" id="{8406A209-1177-4602-AC69-17EC0132A822}"/>
              </a:ext>
            </a:extLst>
          </p:cNvPr>
          <p:cNvSpPr>
            <a:spLocks noGrp="1"/>
          </p:cNvSpPr>
          <p:nvPr>
            <p:ph idx="1"/>
          </p:nvPr>
        </p:nvSpPr>
        <p:spPr/>
        <p:txBody>
          <a:bodyPr/>
          <a:lstStyle/>
          <a:p>
            <a:pPr marL="0" indent="0">
              <a:buNone/>
            </a:pPr>
            <a:r>
              <a:rPr lang="en-US" dirty="0"/>
              <a:t>   </a:t>
            </a:r>
          </a:p>
        </p:txBody>
      </p:sp>
      <p:pic>
        <p:nvPicPr>
          <p:cNvPr id="12" name="Picture 11">
            <a:extLst>
              <a:ext uri="{FF2B5EF4-FFF2-40B4-BE49-F238E27FC236}">
                <a16:creationId xmlns:a16="http://schemas.microsoft.com/office/drawing/2014/main" id="{8D1E1E10-41D5-4243-9F25-1C2D98A1DF0C}"/>
              </a:ext>
            </a:extLst>
          </p:cNvPr>
          <p:cNvPicPr>
            <a:picLocks noChangeAspect="1"/>
          </p:cNvPicPr>
          <p:nvPr/>
        </p:nvPicPr>
        <p:blipFill>
          <a:blip r:embed="rId2"/>
          <a:stretch>
            <a:fillRect/>
          </a:stretch>
        </p:blipFill>
        <p:spPr>
          <a:xfrm>
            <a:off x="1512221" y="3429000"/>
            <a:ext cx="5707563" cy="2817322"/>
          </a:xfrm>
          <a:prstGeom prst="rect">
            <a:avLst/>
          </a:prstGeom>
        </p:spPr>
      </p:pic>
    </p:spTree>
    <p:extLst>
      <p:ext uri="{BB962C8B-B14F-4D97-AF65-F5344CB8AC3E}">
        <p14:creationId xmlns:p14="http://schemas.microsoft.com/office/powerpoint/2010/main" val="2047396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A5A2B-D809-4243-BD08-C8564C499C03}"/>
              </a:ext>
            </a:extLst>
          </p:cNvPr>
          <p:cNvSpPr>
            <a:spLocks noGrp="1"/>
          </p:cNvSpPr>
          <p:nvPr>
            <p:ph idx="1"/>
          </p:nvPr>
        </p:nvSpPr>
        <p:spPr>
          <a:xfrm>
            <a:off x="677334" y="357809"/>
            <a:ext cx="8596668" cy="5683553"/>
          </a:xfrm>
        </p:spPr>
        <p:txBody>
          <a:bodyPr/>
          <a:lstStyle/>
          <a:p>
            <a:r>
              <a:rPr lang="en-US" sz="2800" b="1" dirty="0"/>
              <a:t>Formal Fault Injection: </a:t>
            </a:r>
          </a:p>
          <a:p>
            <a:pPr marL="0" indent="0">
              <a:buNone/>
            </a:pPr>
            <a:endParaRPr lang="en-US" sz="2800" b="1" dirty="0"/>
          </a:p>
          <a:p>
            <a:pPr marL="0" indent="0">
              <a:buNone/>
            </a:pPr>
            <a:r>
              <a:rPr lang="en-US" dirty="0"/>
              <a:t>Perform formal fault injection to measure the diagnostic coverage.</a:t>
            </a:r>
          </a:p>
          <a:p>
            <a:pPr marL="0" indent="0">
              <a:buNone/>
            </a:pPr>
            <a:r>
              <a:rPr lang="en-US" dirty="0"/>
              <a:t>By comparing a fault-injected design with a copy of itself without faults, the formal tool checks if there is any possible way for a fault to either escape to the outputs or go undetected by the safety mechanism.</a:t>
            </a:r>
          </a:p>
          <a:p>
            <a:pPr marL="0" indent="0">
              <a:buNone/>
            </a:pPr>
            <a:endParaRPr lang="en-US" dirty="0"/>
          </a:p>
          <a:p>
            <a:endParaRPr lang="en-US" dirty="0"/>
          </a:p>
        </p:txBody>
      </p:sp>
      <p:pic>
        <p:nvPicPr>
          <p:cNvPr id="6146" name="Picture 2" descr="https://i0.wp.com/semiengineering.com/wp-content/uploads/2020/04/Mentor_Safety-mechanisms-Figure-6-Safety-Mechanism-Operation-Verification-with-Fault-Injection.jpg?resize=1750%2C741&amp;ssl=1">
            <a:extLst>
              <a:ext uri="{FF2B5EF4-FFF2-40B4-BE49-F238E27FC236}">
                <a16:creationId xmlns:a16="http://schemas.microsoft.com/office/drawing/2014/main" id="{650468E9-19A3-4CB1-925D-75406E1DB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87" y="3087473"/>
            <a:ext cx="6566707" cy="27805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2CC2AA-8077-415F-8DBA-FF0E32E5354C}"/>
              </a:ext>
            </a:extLst>
          </p:cNvPr>
          <p:cNvSpPr txBox="1"/>
          <p:nvPr/>
        </p:nvSpPr>
        <p:spPr>
          <a:xfrm>
            <a:off x="7107394" y="4088958"/>
            <a:ext cx="3454792" cy="1477328"/>
          </a:xfrm>
          <a:prstGeom prst="rect">
            <a:avLst/>
          </a:prstGeom>
          <a:noFill/>
        </p:spPr>
        <p:txBody>
          <a:bodyPr wrap="none" rtlCol="0">
            <a:spAutoFit/>
          </a:bodyPr>
          <a:lstStyle/>
          <a:p>
            <a:r>
              <a:rPr lang="en-US" b="1" dirty="0"/>
              <a:t>see if the fault is propagated, </a:t>
            </a:r>
          </a:p>
          <a:p>
            <a:r>
              <a:rPr lang="en-US" b="1" dirty="0"/>
              <a:t>masked, or detected by the </a:t>
            </a:r>
          </a:p>
          <a:p>
            <a:r>
              <a:rPr lang="en-US" b="1" dirty="0"/>
              <a:t>safety mechanisms.</a:t>
            </a:r>
          </a:p>
          <a:p>
            <a:br>
              <a:rPr lang="en-US" dirty="0"/>
            </a:br>
            <a:endParaRPr lang="en-US" dirty="0"/>
          </a:p>
        </p:txBody>
      </p:sp>
    </p:spTree>
    <p:extLst>
      <p:ext uri="{BB962C8B-B14F-4D97-AF65-F5344CB8AC3E}">
        <p14:creationId xmlns:p14="http://schemas.microsoft.com/office/powerpoint/2010/main" val="339667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BDECBB-24C8-4681-95F1-AEA7CDEB7B3F}"/>
              </a:ext>
            </a:extLst>
          </p:cNvPr>
          <p:cNvSpPr>
            <a:spLocks noGrp="1"/>
          </p:cNvSpPr>
          <p:nvPr>
            <p:ph idx="1"/>
          </p:nvPr>
        </p:nvSpPr>
        <p:spPr>
          <a:xfrm>
            <a:off x="677334" y="357810"/>
            <a:ext cx="8596668" cy="5683554"/>
          </a:xfrm>
        </p:spPr>
        <p:txBody>
          <a:bodyPr>
            <a:normAutofit fontScale="92500" lnSpcReduction="10000"/>
          </a:bodyPr>
          <a:lstStyle/>
          <a:p>
            <a:r>
              <a:rPr lang="en-US" b="1" dirty="0" err="1"/>
              <a:t>mkdir</a:t>
            </a:r>
            <a:r>
              <a:rPr lang="en-US" b="1" dirty="0"/>
              <a:t> </a:t>
            </a:r>
            <a:r>
              <a:rPr lang="en-US" b="1" i="1" dirty="0" err="1"/>
              <a:t>dirname</a:t>
            </a:r>
            <a:endParaRPr lang="en-US" b="1" i="1" dirty="0"/>
          </a:p>
          <a:p>
            <a:r>
              <a:rPr lang="en-US" b="1" dirty="0"/>
              <a:t>cd </a:t>
            </a:r>
            <a:r>
              <a:rPr lang="en-US" b="1" i="1" dirty="0" err="1"/>
              <a:t>dirname</a:t>
            </a:r>
            <a:endParaRPr lang="en-US" b="1" i="1" dirty="0"/>
          </a:p>
          <a:p>
            <a:r>
              <a:rPr lang="en-US" b="1" dirty="0" err="1"/>
              <a:t>pwd</a:t>
            </a:r>
            <a:endParaRPr lang="en-US" b="1" dirty="0"/>
          </a:p>
          <a:p>
            <a:r>
              <a:rPr lang="en-US" b="1" dirty="0"/>
              <a:t>ff</a:t>
            </a:r>
            <a:r>
              <a:rPr lang="en-US" dirty="0"/>
              <a:t> ---						find files anywhere on the system</a:t>
            </a:r>
          </a:p>
          <a:p>
            <a:r>
              <a:rPr lang="en-US" b="1" dirty="0"/>
              <a:t>grep </a:t>
            </a:r>
            <a:r>
              <a:rPr lang="en-US" b="1" i="1" dirty="0"/>
              <a:t>string filename</a:t>
            </a:r>
          </a:p>
          <a:p>
            <a:r>
              <a:rPr lang="en-US" b="1" dirty="0"/>
              <a:t>who</a:t>
            </a:r>
          </a:p>
          <a:p>
            <a:r>
              <a:rPr lang="en-US" b="1" dirty="0" err="1"/>
              <a:t>whoami</a:t>
            </a:r>
            <a:r>
              <a:rPr lang="en-US" dirty="0"/>
              <a:t> </a:t>
            </a:r>
          </a:p>
          <a:p>
            <a:r>
              <a:rPr lang="en-US" b="1" dirty="0" err="1"/>
              <a:t>ps</a:t>
            </a:r>
            <a:r>
              <a:rPr lang="en-US" b="1" dirty="0"/>
              <a:t> -u </a:t>
            </a:r>
            <a:r>
              <a:rPr lang="en-US" b="1" i="1" dirty="0"/>
              <a:t>username</a:t>
            </a:r>
          </a:p>
          <a:p>
            <a:r>
              <a:rPr lang="en-US" b="1" dirty="0"/>
              <a:t>kill </a:t>
            </a:r>
            <a:r>
              <a:rPr lang="en-US" b="1" i="1" dirty="0"/>
              <a:t>PID</a:t>
            </a:r>
          </a:p>
          <a:p>
            <a:r>
              <a:rPr lang="en-US" b="1" i="1" dirty="0"/>
              <a:t>touch						</a:t>
            </a:r>
            <a:r>
              <a:rPr lang="en-US" i="1" dirty="0"/>
              <a:t>creates empty file</a:t>
            </a:r>
          </a:p>
          <a:p>
            <a:r>
              <a:rPr lang="en-US" b="1" i="1" dirty="0"/>
              <a:t>rm filename</a:t>
            </a:r>
          </a:p>
          <a:p>
            <a:r>
              <a:rPr lang="en-US" b="1" i="1" dirty="0"/>
              <a:t>sort filename    			</a:t>
            </a:r>
            <a:r>
              <a:rPr lang="en-US" i="1" dirty="0"/>
              <a:t>print list in lexicographical order</a:t>
            </a:r>
          </a:p>
          <a:p>
            <a:r>
              <a:rPr lang="en-US" b="1" i="1" dirty="0"/>
              <a:t>man  </a:t>
            </a:r>
            <a:r>
              <a:rPr lang="en-US" b="1" i="1" dirty="0" err="1"/>
              <a:t>command_name</a:t>
            </a:r>
            <a:r>
              <a:rPr lang="en-US" b="1" i="1" dirty="0"/>
              <a:t> 		</a:t>
            </a:r>
            <a:r>
              <a:rPr lang="en-US" i="1" dirty="0"/>
              <a:t>provides reference on commands</a:t>
            </a:r>
          </a:p>
          <a:p>
            <a:r>
              <a:rPr lang="en-US" b="1" i="1" dirty="0"/>
              <a:t>clear</a:t>
            </a:r>
          </a:p>
          <a:p>
            <a:r>
              <a:rPr lang="en-US" b="1" i="1" dirty="0"/>
              <a:t>history</a:t>
            </a:r>
          </a:p>
          <a:p>
            <a:endParaRPr lang="en-US" b="1" i="1" dirty="0"/>
          </a:p>
          <a:p>
            <a:endParaRPr lang="en-US" dirty="0"/>
          </a:p>
        </p:txBody>
      </p:sp>
      <p:sp>
        <p:nvSpPr>
          <p:cNvPr id="4" name="Rectangle 1">
            <a:extLst>
              <a:ext uri="{FF2B5EF4-FFF2-40B4-BE49-F238E27FC236}">
                <a16:creationId xmlns:a16="http://schemas.microsoft.com/office/drawing/2014/main" id="{0069B533-688E-4D38-89F3-07A51828992A}"/>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BFBCB29-7227-40D1-AC78-8046772BD399}"/>
              </a:ext>
            </a:extLst>
          </p:cNvPr>
          <p:cNvSpPr>
            <a:spLocks noChangeArrowheads="1"/>
          </p:cNvSpPr>
          <p:nvPr/>
        </p:nvSpPr>
        <p:spPr bwMode="auto">
          <a:xfrm>
            <a:off x="152400" y="287394"/>
            <a:ext cx="30458" cy="18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88B0879-E76C-449C-B5E4-36FB18987CF8}"/>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2849BB33-A559-4FBB-AC4F-4B582621B869}"/>
              </a:ext>
            </a:extLst>
          </p:cNvPr>
          <p:cNvSpPr>
            <a:spLocks noChangeArrowheads="1"/>
          </p:cNvSpPr>
          <p:nvPr/>
        </p:nvSpPr>
        <p:spPr bwMode="auto">
          <a:xfrm>
            <a:off x="0" y="134994"/>
            <a:ext cx="30458" cy="18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9118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238E8-DBE9-46C7-962E-59B553E732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50F5598-991E-4485-864C-9153625D3883}"/>
              </a:ext>
            </a:extLst>
          </p:cNvPr>
          <p:cNvPicPr>
            <a:picLocks noChangeAspect="1"/>
          </p:cNvPicPr>
          <p:nvPr/>
        </p:nvPicPr>
        <p:blipFill>
          <a:blip r:embed="rId2"/>
          <a:stretch>
            <a:fillRect/>
          </a:stretch>
        </p:blipFill>
        <p:spPr>
          <a:xfrm>
            <a:off x="236730" y="209608"/>
            <a:ext cx="11427833" cy="4702538"/>
          </a:xfrm>
          <a:prstGeom prst="rect">
            <a:avLst/>
          </a:prstGeom>
        </p:spPr>
      </p:pic>
    </p:spTree>
    <p:extLst>
      <p:ext uri="{BB962C8B-B14F-4D97-AF65-F5344CB8AC3E}">
        <p14:creationId xmlns:p14="http://schemas.microsoft.com/office/powerpoint/2010/main" val="1336723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9D5B-DA2C-4366-A83C-97F63C1BA598}"/>
              </a:ext>
            </a:extLst>
          </p:cNvPr>
          <p:cNvSpPr>
            <a:spLocks noGrp="1"/>
          </p:cNvSpPr>
          <p:nvPr>
            <p:ph type="title"/>
          </p:nvPr>
        </p:nvSpPr>
        <p:spPr>
          <a:xfrm>
            <a:off x="623089" y="237641"/>
            <a:ext cx="8691391" cy="1009973"/>
          </a:xfrm>
        </p:spPr>
        <p:txBody>
          <a:bodyPr>
            <a:normAutofit fontScale="90000"/>
          </a:bodyPr>
          <a:lstStyle/>
          <a:p>
            <a:r>
              <a:rPr lang="en-US" b="1" dirty="0" err="1"/>
              <a:t>Falt</a:t>
            </a:r>
            <a:r>
              <a:rPr lang="en-US" b="1" dirty="0"/>
              <a:t> Transfers From Error -&gt; Fault -&gt; Failure Levels for MCU</a:t>
            </a:r>
            <a:br>
              <a:rPr lang="en-US" b="1" dirty="0"/>
            </a:br>
            <a:endParaRPr lang="en-US" dirty="0"/>
          </a:p>
        </p:txBody>
      </p:sp>
      <p:sp>
        <p:nvSpPr>
          <p:cNvPr id="3" name="Content Placeholder 2">
            <a:extLst>
              <a:ext uri="{FF2B5EF4-FFF2-40B4-BE49-F238E27FC236}">
                <a16:creationId xmlns:a16="http://schemas.microsoft.com/office/drawing/2014/main" id="{F98DC394-C045-45D2-932B-500A89A7ADD9}"/>
              </a:ext>
            </a:extLst>
          </p:cNvPr>
          <p:cNvSpPr>
            <a:spLocks noGrp="1"/>
          </p:cNvSpPr>
          <p:nvPr>
            <p:ph idx="1"/>
          </p:nvPr>
        </p:nvSpPr>
        <p:spPr>
          <a:xfrm>
            <a:off x="677333" y="1441343"/>
            <a:ext cx="9102097" cy="5292672"/>
          </a:xfrm>
        </p:spPr>
        <p:txBody>
          <a:bodyPr>
            <a:normAutofit fontScale="85000" lnSpcReduction="20000"/>
          </a:bodyPr>
          <a:lstStyle/>
          <a:p>
            <a:pPr marL="0" indent="0">
              <a:buNone/>
            </a:pPr>
            <a:r>
              <a:rPr lang="en-US" dirty="0"/>
              <a:t>The process of how faults transfer from Error -&gt; Fault -&gt; Failure levels for </a:t>
            </a:r>
          </a:p>
          <a:p>
            <a:pPr marL="0" indent="0">
              <a:buNone/>
            </a:pPr>
            <a:r>
              <a:rPr lang="en-US" dirty="0"/>
              <a:t>MCU (Microcontroller Unit) can be explained as follows:</a:t>
            </a:r>
          </a:p>
          <a:p>
            <a:r>
              <a:rPr lang="en-US" b="1" dirty="0">
                <a:solidFill>
                  <a:srgbClr val="FF0000"/>
                </a:solidFill>
              </a:rPr>
              <a:t>Error:</a:t>
            </a:r>
          </a:p>
          <a:p>
            <a:pPr marL="0" indent="0">
              <a:buNone/>
            </a:pPr>
            <a:r>
              <a:rPr lang="en-US" dirty="0"/>
              <a:t>An error is a human action that produces an incorrect or unexpected result.</a:t>
            </a:r>
          </a:p>
          <a:p>
            <a:pPr marL="0" indent="0">
              <a:buNone/>
            </a:pPr>
            <a:r>
              <a:rPr lang="en-US" dirty="0"/>
              <a:t>Errors can occur during the design, development, or testing phase of a product.</a:t>
            </a:r>
          </a:p>
          <a:p>
            <a:r>
              <a:rPr lang="en-US" b="1" dirty="0">
                <a:solidFill>
                  <a:srgbClr val="FF0000"/>
                </a:solidFill>
              </a:rPr>
              <a:t>Fault:</a:t>
            </a:r>
          </a:p>
          <a:p>
            <a:pPr marL="0" indent="0">
              <a:buNone/>
            </a:pPr>
            <a:r>
              <a:rPr lang="en-US" dirty="0"/>
              <a:t>A fault is a defect in the hardware or software that causes the system to behave in an unintended way.</a:t>
            </a:r>
          </a:p>
          <a:p>
            <a:pPr marL="0" indent="0">
              <a:buNone/>
            </a:pPr>
            <a:r>
              <a:rPr lang="en-US" dirty="0"/>
              <a:t>Faults can be caused by manufacturing defects, design errors, or environmental factors.</a:t>
            </a:r>
          </a:p>
          <a:p>
            <a:r>
              <a:rPr lang="en-US" b="1" dirty="0">
                <a:solidFill>
                  <a:srgbClr val="FF0000"/>
                </a:solidFill>
              </a:rPr>
              <a:t>Failure:</a:t>
            </a:r>
          </a:p>
          <a:p>
            <a:pPr marL="0" indent="0">
              <a:buNone/>
            </a:pPr>
            <a:r>
              <a:rPr lang="en-US" dirty="0"/>
              <a:t>A failure is the inability of a system to perform its intended function.</a:t>
            </a:r>
          </a:p>
          <a:p>
            <a:pPr marL="0" indent="0">
              <a:buNone/>
            </a:pPr>
            <a:r>
              <a:rPr lang="en-US" dirty="0"/>
              <a:t>Failures can be caused by faults that are not detected or corrected.</a:t>
            </a:r>
          </a:p>
          <a:p>
            <a:pPr marL="0" indent="0">
              <a:buNone/>
            </a:pPr>
            <a:r>
              <a:rPr lang="en-US" dirty="0"/>
              <a:t>Failures can occur during the normal operation of the system or during a safety-critical event.</a:t>
            </a:r>
          </a:p>
          <a:p>
            <a:pPr marL="0" indent="0">
              <a:buNone/>
            </a:pPr>
            <a:endParaRPr lang="en-US" dirty="0"/>
          </a:p>
          <a:p>
            <a:pPr marL="0" indent="0">
              <a:buNone/>
            </a:pPr>
            <a:r>
              <a:rPr lang="en-US" dirty="0"/>
              <a:t>The process of how faults transfer from Error -&gt; Fault -&gt; Failure levels for MCU is important for functional safety verification. Functional safety verification explicitly models faulty behaviors caused by random defects and verifies that the safety mechanisms built into safety-critical systems can detect and mitigate these faults. Verification tools must inject faults and verify that the safety mechanisms can detect them</a:t>
            </a:r>
          </a:p>
        </p:txBody>
      </p:sp>
      <p:pic>
        <p:nvPicPr>
          <p:cNvPr id="3074" name="Picture 2" descr="Errors-defect-and-failure">
            <a:extLst>
              <a:ext uri="{FF2B5EF4-FFF2-40B4-BE49-F238E27FC236}">
                <a16:creationId xmlns:a16="http://schemas.microsoft.com/office/drawing/2014/main" id="{C9CBB442-E2FF-483B-95EA-9526EB596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711" y="812369"/>
            <a:ext cx="28575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43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653D-157B-4597-A0C5-9A0ACA6C3FFA}"/>
              </a:ext>
            </a:extLst>
          </p:cNvPr>
          <p:cNvSpPr>
            <a:spLocks noGrp="1"/>
          </p:cNvSpPr>
          <p:nvPr>
            <p:ph type="title"/>
          </p:nvPr>
        </p:nvSpPr>
        <p:spPr>
          <a:xfrm>
            <a:off x="677334" y="609600"/>
            <a:ext cx="8596668" cy="522157"/>
          </a:xfrm>
        </p:spPr>
        <p:txBody>
          <a:bodyPr>
            <a:normAutofit fontScale="90000"/>
          </a:bodyPr>
          <a:lstStyle/>
          <a:p>
            <a:r>
              <a:rPr lang="en-US" cap="all" dirty="0"/>
              <a:t>FAILURE MODE AND EFFECTS ANALYSIS (FMEA)</a:t>
            </a:r>
            <a:br>
              <a:rPr lang="en-US" cap="all" dirty="0"/>
            </a:br>
            <a:br>
              <a:rPr lang="en-US" dirty="0"/>
            </a:br>
            <a:endParaRPr lang="en-US" dirty="0"/>
          </a:p>
        </p:txBody>
      </p:sp>
      <p:sp>
        <p:nvSpPr>
          <p:cNvPr id="3" name="Content Placeholder 2">
            <a:extLst>
              <a:ext uri="{FF2B5EF4-FFF2-40B4-BE49-F238E27FC236}">
                <a16:creationId xmlns:a16="http://schemas.microsoft.com/office/drawing/2014/main" id="{F514A7F4-D4A7-469A-814F-81E168E286BB}"/>
              </a:ext>
            </a:extLst>
          </p:cNvPr>
          <p:cNvSpPr>
            <a:spLocks noGrp="1"/>
          </p:cNvSpPr>
          <p:nvPr>
            <p:ph idx="1"/>
          </p:nvPr>
        </p:nvSpPr>
        <p:spPr>
          <a:xfrm>
            <a:off x="677333" y="1491521"/>
            <a:ext cx="9358581" cy="4549841"/>
          </a:xfrm>
        </p:spPr>
        <p:txBody>
          <a:bodyPr/>
          <a:lstStyle/>
          <a:p>
            <a:r>
              <a:rPr lang="en-US" dirty="0"/>
              <a:t>Failure modes and effects analysis (FMEA) is a step-by-step approach for identifying all possible failures in a design, a manufacturing or assembly process, or a product or service.</a:t>
            </a:r>
          </a:p>
          <a:p>
            <a:r>
              <a:rPr lang="en-US" b="1" dirty="0"/>
              <a:t>"Failure modes"</a:t>
            </a:r>
            <a:r>
              <a:rPr lang="en-US" dirty="0"/>
              <a:t> means the ways, or modes, in which something might fail. Failures are any errors or defects, especially ones that affect the customer and can be potential or actual.</a:t>
            </a:r>
          </a:p>
          <a:p>
            <a:r>
              <a:rPr lang="en-US" b="1" dirty="0"/>
              <a:t>"Effects analysis"</a:t>
            </a:r>
            <a:r>
              <a:rPr lang="en-US" dirty="0"/>
              <a:t> refers to studying the consequences of those failures.</a:t>
            </a:r>
          </a:p>
          <a:p>
            <a:pPr marL="0" indent="0">
              <a:buNone/>
            </a:pPr>
            <a:r>
              <a:rPr lang="en-US" dirty="0"/>
              <a:t>Failures are prioritized according to how serious their consequences are, how frequently they occur, and how easily they can be detected. The purpose of the FMEA is to take actions to eliminate or reduce failures, starting with the highest-priority ones. FMEA is used during design to prevent failures. FMEA begins during the earliest conceptual stages of design and continues throughout the product or service’s life. </a:t>
            </a:r>
          </a:p>
          <a:p>
            <a:pPr marL="0" indent="0">
              <a:buNone/>
            </a:pPr>
            <a:br>
              <a:rPr lang="en-US" dirty="0"/>
            </a:br>
            <a:endParaRPr lang="en-US" dirty="0"/>
          </a:p>
          <a:p>
            <a:endParaRPr lang="en-US" dirty="0"/>
          </a:p>
          <a:p>
            <a:endParaRPr lang="en-US" dirty="0"/>
          </a:p>
        </p:txBody>
      </p:sp>
    </p:spTree>
    <p:extLst>
      <p:ext uri="{BB962C8B-B14F-4D97-AF65-F5344CB8AC3E}">
        <p14:creationId xmlns:p14="http://schemas.microsoft.com/office/powerpoint/2010/main" val="1351688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3DA23E-4336-4EE6-BAF2-C5E3EB879A69}"/>
              </a:ext>
            </a:extLst>
          </p:cNvPr>
          <p:cNvSpPr>
            <a:spLocks noGrp="1"/>
          </p:cNvSpPr>
          <p:nvPr>
            <p:ph idx="1"/>
          </p:nvPr>
        </p:nvSpPr>
        <p:spPr>
          <a:xfrm>
            <a:off x="677334" y="209863"/>
            <a:ext cx="8596668" cy="5831500"/>
          </a:xfrm>
        </p:spPr>
        <p:txBody>
          <a:bodyPr/>
          <a:lstStyle/>
          <a:p>
            <a:r>
              <a:rPr lang="en-US" dirty="0"/>
              <a:t>FMEA involves the creation of a list of all failure modes, with each often being presented in a table with seven columns, as follows:</a:t>
            </a:r>
          </a:p>
          <a:p>
            <a:pPr marL="0" indent="0">
              <a:buNone/>
            </a:pPr>
            <a:r>
              <a:rPr lang="en-US" dirty="0"/>
              <a:t>1. List of potential failure modes</a:t>
            </a:r>
          </a:p>
          <a:p>
            <a:pPr marL="0" indent="0">
              <a:buNone/>
            </a:pPr>
            <a:r>
              <a:rPr lang="en-US" dirty="0"/>
              <a:t>2. Effect of the failure</a:t>
            </a:r>
          </a:p>
          <a:p>
            <a:pPr marL="0" indent="0">
              <a:buNone/>
            </a:pPr>
            <a:r>
              <a:rPr lang="en-US" dirty="0"/>
              <a:t>3. Severity of the failure (on a scale of 1-10, from a minor risk to a critical risk)</a:t>
            </a:r>
          </a:p>
          <a:p>
            <a:pPr marL="0" indent="0">
              <a:buNone/>
            </a:pPr>
            <a:r>
              <a:rPr lang="en-US" dirty="0"/>
              <a:t>4. Root causes for the failure</a:t>
            </a:r>
          </a:p>
          <a:p>
            <a:pPr marL="0" indent="0">
              <a:buNone/>
            </a:pPr>
            <a:r>
              <a:rPr lang="en-US" dirty="0"/>
              <a:t>5. Likelihood of failure occurring (on a scale of 1-10, from extremely unlikely to inevitable)</a:t>
            </a:r>
          </a:p>
          <a:p>
            <a:pPr marL="0" indent="0">
              <a:buNone/>
            </a:pPr>
            <a:r>
              <a:rPr lang="en-US" dirty="0"/>
              <a:t>6. Likelihood of detection (on a scale of 1-10, from extremely likely to extremely unlikely)</a:t>
            </a:r>
          </a:p>
          <a:p>
            <a:pPr marL="0" indent="0">
              <a:buNone/>
            </a:pPr>
            <a:r>
              <a:rPr lang="en-US" dirty="0"/>
              <a:t>7. Risk priority number (RPN), created by multiplying the severity, likelihood of occurrence, and likelihood of detection numbers together. The higher the RPN, the more critical the failure</a:t>
            </a:r>
          </a:p>
          <a:p>
            <a:pPr marL="0" indent="0">
              <a:buNone/>
            </a:pPr>
            <a:br>
              <a:rPr lang="en-US" dirty="0"/>
            </a:br>
            <a:endParaRPr lang="en-US" dirty="0"/>
          </a:p>
        </p:txBody>
      </p:sp>
    </p:spTree>
    <p:extLst>
      <p:ext uri="{BB962C8B-B14F-4D97-AF65-F5344CB8AC3E}">
        <p14:creationId xmlns:p14="http://schemas.microsoft.com/office/powerpoint/2010/main" val="3696501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88BE-3DE3-499B-99C8-F77FE53D0DC4}"/>
              </a:ext>
            </a:extLst>
          </p:cNvPr>
          <p:cNvSpPr>
            <a:spLocks noGrp="1"/>
          </p:cNvSpPr>
          <p:nvPr>
            <p:ph type="title"/>
          </p:nvPr>
        </p:nvSpPr>
        <p:spPr>
          <a:xfrm>
            <a:off x="677334" y="302302"/>
            <a:ext cx="8596668" cy="702039"/>
          </a:xfrm>
        </p:spPr>
        <p:txBody>
          <a:bodyPr/>
          <a:lstStyle/>
          <a:p>
            <a:r>
              <a:rPr lang="en-US" dirty="0"/>
              <a:t>Permanent v/s </a:t>
            </a:r>
            <a:r>
              <a:rPr lang="en-US"/>
              <a:t>Transient Fault</a:t>
            </a:r>
            <a:endParaRPr lang="en-US" dirty="0"/>
          </a:p>
        </p:txBody>
      </p:sp>
      <p:sp>
        <p:nvSpPr>
          <p:cNvPr id="3" name="Content Placeholder 2">
            <a:extLst>
              <a:ext uri="{FF2B5EF4-FFF2-40B4-BE49-F238E27FC236}">
                <a16:creationId xmlns:a16="http://schemas.microsoft.com/office/drawing/2014/main" id="{EDF2CDA8-8419-4366-B404-F96C93D6DBE2}"/>
              </a:ext>
            </a:extLst>
          </p:cNvPr>
          <p:cNvSpPr>
            <a:spLocks noGrp="1"/>
          </p:cNvSpPr>
          <p:nvPr>
            <p:ph idx="1"/>
          </p:nvPr>
        </p:nvSpPr>
        <p:spPr>
          <a:xfrm>
            <a:off x="677334" y="1064138"/>
            <a:ext cx="8596668" cy="4729723"/>
          </a:xfrm>
        </p:spPr>
        <p:txBody>
          <a:bodyPr/>
          <a:lstStyle/>
          <a:p>
            <a:r>
              <a:rPr lang="en-US" dirty="0"/>
              <a:t>A permanent fault is one that continues to exist until the faulty component is repaired. Permanent faults are faults that are not detected and can have devastating effects. </a:t>
            </a:r>
          </a:p>
          <a:p>
            <a:r>
              <a:rPr lang="en-US" dirty="0"/>
              <a:t>The transient fault occurs only once and we cannot trace it later on. If we repeat the operation, the fault goes away. The transient fault occurs in a moment and leads to an error if not detected. </a:t>
            </a:r>
          </a:p>
        </p:txBody>
      </p:sp>
      <p:pic>
        <p:nvPicPr>
          <p:cNvPr id="1028" name="Picture 4" descr="https://blogs.sw.siemens.com/wp-content/uploads/sites/54/2022/10/blog_perm_trans-1024x400.png">
            <a:extLst>
              <a:ext uri="{FF2B5EF4-FFF2-40B4-BE49-F238E27FC236}">
                <a16:creationId xmlns:a16="http://schemas.microsoft.com/office/drawing/2014/main" id="{056E7FFE-0B9F-445D-85F5-B62F45A36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22" y="2918589"/>
            <a:ext cx="8856897" cy="345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9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FF66-0D58-422B-AE62-62D4F461523E}"/>
              </a:ext>
            </a:extLst>
          </p:cNvPr>
          <p:cNvSpPr>
            <a:spLocks noGrp="1"/>
          </p:cNvSpPr>
          <p:nvPr>
            <p:ph type="title"/>
          </p:nvPr>
        </p:nvSpPr>
        <p:spPr>
          <a:xfrm>
            <a:off x="594888" y="219855"/>
            <a:ext cx="9058777" cy="627089"/>
          </a:xfrm>
        </p:spPr>
        <p:txBody>
          <a:bodyPr>
            <a:normAutofit fontScale="90000"/>
          </a:bodyPr>
          <a:lstStyle/>
          <a:p>
            <a:r>
              <a:rPr lang="en-US" dirty="0"/>
              <a:t>Design failure mode and effect analysis (DFMEA) </a:t>
            </a:r>
          </a:p>
        </p:txBody>
      </p:sp>
      <p:sp>
        <p:nvSpPr>
          <p:cNvPr id="3" name="Content Placeholder 2">
            <a:extLst>
              <a:ext uri="{FF2B5EF4-FFF2-40B4-BE49-F238E27FC236}">
                <a16:creationId xmlns:a16="http://schemas.microsoft.com/office/drawing/2014/main" id="{BC969E51-1719-4610-90F4-72673E025C8D}"/>
              </a:ext>
            </a:extLst>
          </p:cNvPr>
          <p:cNvSpPr>
            <a:spLocks noGrp="1"/>
          </p:cNvSpPr>
          <p:nvPr>
            <p:ph idx="1"/>
          </p:nvPr>
        </p:nvSpPr>
        <p:spPr>
          <a:xfrm>
            <a:off x="594888" y="1341619"/>
            <a:ext cx="9328600" cy="5296526"/>
          </a:xfrm>
        </p:spPr>
        <p:txBody>
          <a:bodyPr>
            <a:normAutofit fontScale="92500" lnSpcReduction="20000"/>
          </a:bodyPr>
          <a:lstStyle/>
          <a:p>
            <a:r>
              <a:rPr lang="en-US" dirty="0"/>
              <a:t>As mentioned above, DFMEA, also known as Design FMEA, stands for Design Failure Mode Effects Analysis and is used to identify potential failures in product designs during development.</a:t>
            </a:r>
          </a:p>
          <a:p>
            <a:r>
              <a:rPr lang="en-US" dirty="0"/>
              <a:t>Similar to regular FMEA, DFMEA requires all potential failure modes to be listed along with their effects and a corresponding severity rating.</a:t>
            </a:r>
          </a:p>
          <a:p>
            <a:r>
              <a:rPr lang="en-US" dirty="0"/>
              <a:t>The DFMEA process can be broken down into ten steps, as follows:</a:t>
            </a:r>
          </a:p>
          <a:p>
            <a:pPr marL="0" indent="0">
              <a:buNone/>
            </a:pPr>
            <a:r>
              <a:rPr lang="en-US" b="1" dirty="0"/>
              <a:t>1. Design Review</a:t>
            </a:r>
            <a:r>
              <a:rPr lang="en-US" dirty="0"/>
              <a:t>: Assess the part in relation to the product and other parts to determine its expected function</a:t>
            </a:r>
          </a:p>
          <a:p>
            <a:pPr marL="0" indent="0">
              <a:buNone/>
            </a:pPr>
            <a:r>
              <a:rPr lang="en-US" b="1" dirty="0"/>
              <a:t>2. Identify Potential Failure Modes</a:t>
            </a:r>
            <a:r>
              <a:rPr lang="en-US" dirty="0"/>
              <a:t>: Identify and list the ways in which the part could fail</a:t>
            </a:r>
          </a:p>
          <a:p>
            <a:pPr marL="0" indent="0">
              <a:buNone/>
            </a:pPr>
            <a:r>
              <a:rPr lang="en-US" b="1" dirty="0"/>
              <a:t>3. Identify Potential Failure Effects</a:t>
            </a:r>
            <a:r>
              <a:rPr lang="en-US" dirty="0"/>
              <a:t>: List the effects of the identified failure modes</a:t>
            </a:r>
          </a:p>
          <a:p>
            <a:pPr marL="0" indent="0">
              <a:buNone/>
            </a:pPr>
            <a:r>
              <a:rPr lang="en-US" b="1" dirty="0"/>
              <a:t>4. Identify Potential Causes of Failure</a:t>
            </a:r>
            <a:r>
              <a:rPr lang="en-US" dirty="0"/>
              <a:t>: List the design elements that contribute to the potential failures</a:t>
            </a:r>
          </a:p>
          <a:p>
            <a:pPr marL="0" indent="0">
              <a:buNone/>
            </a:pPr>
            <a:r>
              <a:rPr lang="en-US" b="1" dirty="0"/>
              <a:t>5. Assign a Severity Rating</a:t>
            </a:r>
            <a:r>
              <a:rPr lang="en-US" dirty="0"/>
              <a:t>: Determine a severity rating from 1-10, with one </a:t>
            </a:r>
            <a:r>
              <a:rPr lang="en-US" dirty="0" err="1"/>
              <a:t>equalling</a:t>
            </a:r>
            <a:r>
              <a:rPr lang="en-US" dirty="0"/>
              <a:t> low risk and ten </a:t>
            </a:r>
            <a:r>
              <a:rPr lang="en-US" dirty="0" err="1"/>
              <a:t>equalling</a:t>
            </a:r>
            <a:r>
              <a:rPr lang="en-US" dirty="0"/>
              <a:t> a high level of severity should the failure occur</a:t>
            </a:r>
          </a:p>
          <a:p>
            <a:pPr marL="0" indent="0">
              <a:buNone/>
            </a:pPr>
            <a:r>
              <a:rPr lang="en-US" b="1" dirty="0"/>
              <a:t>6. Assign an Occurrence Rating</a:t>
            </a:r>
            <a:r>
              <a:rPr lang="en-US" dirty="0"/>
              <a:t>: Determine a rating for the chance of the failure occurring from 1-10, with one being very unlikely and ten being extremely likely or inevitable</a:t>
            </a:r>
          </a:p>
          <a:p>
            <a:pPr marL="0" indent="0">
              <a:buNone/>
            </a:pPr>
            <a:r>
              <a:rPr lang="en-US" b="1" dirty="0"/>
              <a:t>7. Assign a Detection Rating</a:t>
            </a:r>
            <a:r>
              <a:rPr lang="en-US" dirty="0"/>
              <a:t>: Assign a detection ranking between 1 and 10, with one being a failure that is easy to detect and ten being one that is extremely difficult to detect.</a:t>
            </a:r>
          </a:p>
        </p:txBody>
      </p:sp>
    </p:spTree>
    <p:extLst>
      <p:ext uri="{BB962C8B-B14F-4D97-AF65-F5344CB8AC3E}">
        <p14:creationId xmlns:p14="http://schemas.microsoft.com/office/powerpoint/2010/main" val="3849230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EEAFB-B2DB-456E-8033-43D968A2C378}"/>
              </a:ext>
            </a:extLst>
          </p:cNvPr>
          <p:cNvSpPr>
            <a:spLocks noGrp="1"/>
          </p:cNvSpPr>
          <p:nvPr>
            <p:ph idx="1"/>
          </p:nvPr>
        </p:nvSpPr>
        <p:spPr>
          <a:xfrm>
            <a:off x="254834" y="359765"/>
            <a:ext cx="9668655" cy="3870460"/>
          </a:xfrm>
        </p:spPr>
        <p:txBody>
          <a:bodyPr>
            <a:normAutofit/>
          </a:bodyPr>
          <a:lstStyle/>
          <a:p>
            <a:pPr marL="0" indent="0">
              <a:buNone/>
            </a:pPr>
            <a:r>
              <a:rPr lang="en-US" b="1" dirty="0"/>
              <a:t>8. Calculate a Risk Priority Number (RPN)</a:t>
            </a:r>
            <a:r>
              <a:rPr lang="en-US" dirty="0"/>
              <a:t>: Multiply the severity rating by the occurrence rating and the detection rating to create an RPN of between 1 and 1,000, with one being low risk and one thousand being a very high risk</a:t>
            </a:r>
          </a:p>
          <a:p>
            <a:pPr marL="0" indent="0">
              <a:buNone/>
            </a:pPr>
            <a:r>
              <a:rPr lang="en-US" b="1" dirty="0"/>
              <a:t>9. Create an Action Plan</a:t>
            </a:r>
            <a:r>
              <a:rPr lang="en-US" dirty="0"/>
              <a:t>: Develop a plan of action based on the RPN to decrease the chance and the impact of any potential failures</a:t>
            </a:r>
          </a:p>
          <a:p>
            <a:pPr marL="0" indent="0">
              <a:buNone/>
            </a:pPr>
            <a:r>
              <a:rPr lang="en-US" b="1" dirty="0"/>
              <a:t>10. Recalculate the Risk Priority Number</a:t>
            </a:r>
            <a:r>
              <a:rPr lang="en-US" dirty="0"/>
              <a:t>: Recalculate the RPN to measure improvements once failure control measures have been put into action</a:t>
            </a:r>
          </a:p>
          <a:p>
            <a:r>
              <a:rPr lang="en-US" dirty="0"/>
              <a:t>One of the major advantages of </a:t>
            </a:r>
            <a:r>
              <a:rPr lang="en-US" b="1" dirty="0"/>
              <a:t>DFMEA is cost-saving</a:t>
            </a:r>
            <a:r>
              <a:rPr lang="en-US" dirty="0"/>
              <a:t>. It is far less expensive and time-consuming to correct a defect earlier on in the product lifecycle, with the design stage being the easiest and cheapest at which to correct any potential failures. </a:t>
            </a:r>
            <a:r>
              <a:rPr lang="en-US" b="1" dirty="0">
                <a:solidFill>
                  <a:srgbClr val="363636"/>
                </a:solidFill>
                <a:latin typeface="Open Sans"/>
              </a:rPr>
              <a:t>DFMEA tends to be used mainly for products</a:t>
            </a:r>
            <a:r>
              <a:rPr lang="en-US" dirty="0">
                <a:solidFill>
                  <a:srgbClr val="363636"/>
                </a:solidFill>
                <a:latin typeface="Open Sans"/>
              </a:rPr>
              <a:t>, while </a:t>
            </a:r>
            <a:r>
              <a:rPr lang="en-US" b="1" dirty="0">
                <a:solidFill>
                  <a:srgbClr val="363636"/>
                </a:solidFill>
                <a:latin typeface="Open Sans"/>
              </a:rPr>
              <a:t>FMEA can also be used for processes, procedures, and services</a:t>
            </a:r>
            <a:r>
              <a:rPr lang="en-US" dirty="0">
                <a:solidFill>
                  <a:srgbClr val="363636"/>
                </a:solidFill>
                <a:latin typeface="Open Sans"/>
              </a:rPr>
              <a:t>.</a:t>
            </a:r>
          </a:p>
          <a:p>
            <a:endParaRPr lang="en-US" dirty="0"/>
          </a:p>
        </p:txBody>
      </p:sp>
      <p:graphicFrame>
        <p:nvGraphicFramePr>
          <p:cNvPr id="4" name="Content Placeholder 3">
            <a:extLst>
              <a:ext uri="{FF2B5EF4-FFF2-40B4-BE49-F238E27FC236}">
                <a16:creationId xmlns:a16="http://schemas.microsoft.com/office/drawing/2014/main" id="{2C0F02A9-CF20-460D-B81F-51E70B3669D8}"/>
              </a:ext>
            </a:extLst>
          </p:cNvPr>
          <p:cNvGraphicFramePr>
            <a:graphicFrameLocks/>
          </p:cNvGraphicFramePr>
          <p:nvPr>
            <p:extLst>
              <p:ext uri="{D42A27DB-BD31-4B8C-83A1-F6EECF244321}">
                <p14:modId xmlns:p14="http://schemas.microsoft.com/office/powerpoint/2010/main" val="4283305719"/>
              </p:ext>
            </p:extLst>
          </p:nvPr>
        </p:nvGraphicFramePr>
        <p:xfrm>
          <a:off x="936887" y="4230224"/>
          <a:ext cx="7315200" cy="2560320"/>
        </p:xfrm>
        <a:graphic>
          <a:graphicData uri="http://schemas.openxmlformats.org/drawingml/2006/table">
            <a:tbl>
              <a:tblPr firstRow="1" bandRow="1">
                <a:tableStyleId>{5C22544A-7EE6-4342-B048-85BDC9FD1C3A}</a:tableStyleId>
              </a:tblPr>
              <a:tblGrid>
                <a:gridCol w="1298316">
                  <a:extLst>
                    <a:ext uri="{9D8B030D-6E8A-4147-A177-3AD203B41FA5}">
                      <a16:colId xmlns:a16="http://schemas.microsoft.com/office/drawing/2014/main" val="430804856"/>
                    </a:ext>
                  </a:extLst>
                </a:gridCol>
                <a:gridCol w="3072057">
                  <a:extLst>
                    <a:ext uri="{9D8B030D-6E8A-4147-A177-3AD203B41FA5}">
                      <a16:colId xmlns:a16="http://schemas.microsoft.com/office/drawing/2014/main" val="1627562607"/>
                    </a:ext>
                  </a:extLst>
                </a:gridCol>
                <a:gridCol w="2944827">
                  <a:extLst>
                    <a:ext uri="{9D8B030D-6E8A-4147-A177-3AD203B41FA5}">
                      <a16:colId xmlns:a16="http://schemas.microsoft.com/office/drawing/2014/main" val="59338313"/>
                    </a:ext>
                  </a:extLst>
                </a:gridCol>
              </a:tblGrid>
              <a:tr h="273678">
                <a:tc>
                  <a:txBody>
                    <a:bodyPr/>
                    <a:lstStyle/>
                    <a:p>
                      <a:endParaRPr lang="en-US" dirty="0"/>
                    </a:p>
                  </a:txBody>
                  <a:tcPr/>
                </a:tc>
                <a:tc>
                  <a:txBody>
                    <a:bodyPr/>
                    <a:lstStyle/>
                    <a:p>
                      <a:r>
                        <a:rPr lang="en-US" sz="1800" b="1" i="0" kern="1200" dirty="0">
                          <a:solidFill>
                            <a:schemeClr val="lt1"/>
                          </a:solidFill>
                          <a:effectLst/>
                          <a:latin typeface="+mn-lt"/>
                          <a:ea typeface="+mn-ea"/>
                          <a:cs typeface="+mn-cs"/>
                        </a:rPr>
                        <a:t> FMEA</a:t>
                      </a:r>
                      <a:endParaRPr lang="en-US" dirty="0"/>
                    </a:p>
                  </a:txBody>
                  <a:tcPr/>
                </a:tc>
                <a:tc>
                  <a:txBody>
                    <a:bodyPr/>
                    <a:lstStyle/>
                    <a:p>
                      <a:r>
                        <a:rPr lang="en-US" sz="1800" b="1" i="0" kern="1200" dirty="0">
                          <a:solidFill>
                            <a:schemeClr val="lt1"/>
                          </a:solidFill>
                          <a:effectLst/>
                          <a:latin typeface="+mn-lt"/>
                          <a:ea typeface="+mn-ea"/>
                          <a:cs typeface="+mn-cs"/>
                        </a:rPr>
                        <a:t> DFMEA</a:t>
                      </a:r>
                      <a:endParaRPr lang="en-US" dirty="0"/>
                    </a:p>
                  </a:txBody>
                  <a:tcPr/>
                </a:tc>
                <a:extLst>
                  <a:ext uri="{0D108BD9-81ED-4DB2-BD59-A6C34878D82A}">
                    <a16:rowId xmlns:a16="http://schemas.microsoft.com/office/drawing/2014/main" val="590035319"/>
                  </a:ext>
                </a:extLst>
              </a:tr>
              <a:tr h="478936">
                <a:tc>
                  <a:txBody>
                    <a:bodyPr/>
                    <a:lstStyle/>
                    <a:p>
                      <a:r>
                        <a:rPr lang="en-US" sz="1800" b="1" i="0" kern="1200" dirty="0">
                          <a:solidFill>
                            <a:schemeClr val="dk1"/>
                          </a:solidFill>
                          <a:effectLst/>
                          <a:latin typeface="+mn-lt"/>
                          <a:ea typeface="+mn-ea"/>
                          <a:cs typeface="+mn-cs"/>
                        </a:rPr>
                        <a:t>Definition</a:t>
                      </a:r>
                      <a:endParaRPr lang="en-US" dirty="0"/>
                    </a:p>
                  </a:txBody>
                  <a:tcPr/>
                </a:tc>
                <a:tc>
                  <a:txBody>
                    <a:bodyPr/>
                    <a:lstStyle/>
                    <a:p>
                      <a:r>
                        <a:rPr lang="en-US" sz="1800" b="0" i="0" kern="1200" dirty="0">
                          <a:solidFill>
                            <a:schemeClr val="dk1"/>
                          </a:solidFill>
                          <a:effectLst/>
                          <a:latin typeface="+mn-lt"/>
                          <a:ea typeface="+mn-ea"/>
                          <a:cs typeface="+mn-cs"/>
                        </a:rPr>
                        <a:t>Failure Mode Effects Analysis</a:t>
                      </a:r>
                      <a:endParaRPr lang="en-US" dirty="0"/>
                    </a:p>
                  </a:txBody>
                  <a:tcPr/>
                </a:tc>
                <a:tc>
                  <a:txBody>
                    <a:bodyPr/>
                    <a:lstStyle/>
                    <a:p>
                      <a:r>
                        <a:rPr lang="en-US" sz="1800" b="0" i="0" kern="1200" dirty="0">
                          <a:solidFill>
                            <a:schemeClr val="dk1"/>
                          </a:solidFill>
                          <a:effectLst/>
                          <a:latin typeface="+mn-lt"/>
                          <a:ea typeface="+mn-ea"/>
                          <a:cs typeface="+mn-cs"/>
                        </a:rPr>
                        <a:t>Design Failure Mode Effects Analysis</a:t>
                      </a:r>
                      <a:endParaRPr lang="en-US" dirty="0"/>
                    </a:p>
                  </a:txBody>
                  <a:tcPr/>
                </a:tc>
                <a:extLst>
                  <a:ext uri="{0D108BD9-81ED-4DB2-BD59-A6C34878D82A}">
                    <a16:rowId xmlns:a16="http://schemas.microsoft.com/office/drawing/2014/main" val="357451239"/>
                  </a:ext>
                </a:extLst>
              </a:tr>
              <a:tr h="478936">
                <a:tc>
                  <a:txBody>
                    <a:bodyPr/>
                    <a:lstStyle/>
                    <a:p>
                      <a:r>
                        <a:rPr lang="en-US" sz="1800" b="1" i="0" kern="1200" dirty="0">
                          <a:solidFill>
                            <a:schemeClr val="dk1"/>
                          </a:solidFill>
                          <a:effectLst/>
                          <a:latin typeface="+mn-lt"/>
                          <a:ea typeface="+mn-ea"/>
                          <a:cs typeface="+mn-cs"/>
                        </a:rPr>
                        <a:t>Areas of Use</a:t>
                      </a:r>
                      <a:endParaRPr lang="en-US" dirty="0"/>
                    </a:p>
                  </a:txBody>
                  <a:tcPr/>
                </a:tc>
                <a:tc>
                  <a:txBody>
                    <a:bodyPr/>
                    <a:lstStyle/>
                    <a:p>
                      <a:r>
                        <a:rPr lang="en-US" sz="1800" b="0" i="0" kern="1200" dirty="0">
                          <a:solidFill>
                            <a:schemeClr val="dk1"/>
                          </a:solidFill>
                          <a:effectLst/>
                          <a:latin typeface="+mn-lt"/>
                          <a:ea typeface="+mn-ea"/>
                          <a:cs typeface="+mn-cs"/>
                        </a:rPr>
                        <a:t>Used in manufacturing and engineering</a:t>
                      </a:r>
                      <a:endParaRPr lang="en-US" dirty="0"/>
                    </a:p>
                  </a:txBody>
                  <a:tcPr/>
                </a:tc>
                <a:tc>
                  <a:txBody>
                    <a:bodyPr/>
                    <a:lstStyle/>
                    <a:p>
                      <a:r>
                        <a:rPr lang="en-US" sz="1800" b="0" i="0" kern="1200" dirty="0">
                          <a:solidFill>
                            <a:schemeClr val="dk1"/>
                          </a:solidFill>
                          <a:effectLst/>
                          <a:latin typeface="+mn-lt"/>
                          <a:ea typeface="+mn-ea"/>
                          <a:cs typeface="+mn-cs"/>
                        </a:rPr>
                        <a:t>A type of FMEA, mainly used for product design</a:t>
                      </a:r>
                      <a:endParaRPr lang="en-US" dirty="0"/>
                    </a:p>
                  </a:txBody>
                  <a:tcPr/>
                </a:tc>
                <a:extLst>
                  <a:ext uri="{0D108BD9-81ED-4DB2-BD59-A6C34878D82A}">
                    <a16:rowId xmlns:a16="http://schemas.microsoft.com/office/drawing/2014/main" val="2617420645"/>
                  </a:ext>
                </a:extLst>
              </a:tr>
              <a:tr h="684194">
                <a:tc>
                  <a:txBody>
                    <a:bodyPr/>
                    <a:lstStyle/>
                    <a:p>
                      <a:r>
                        <a:rPr lang="en-US" sz="1800" b="1" i="0" kern="1200" dirty="0">
                          <a:solidFill>
                            <a:schemeClr val="dk1"/>
                          </a:solidFill>
                          <a:effectLst/>
                          <a:latin typeface="+mn-lt"/>
                          <a:ea typeface="+mn-ea"/>
                          <a:cs typeface="+mn-cs"/>
                        </a:rPr>
                        <a:t>Stage of Use</a:t>
                      </a:r>
                      <a:endParaRPr lang="en-US" dirty="0"/>
                    </a:p>
                  </a:txBody>
                  <a:tcPr/>
                </a:tc>
                <a:tc>
                  <a:txBody>
                    <a:bodyPr/>
                    <a:lstStyle/>
                    <a:p>
                      <a:r>
                        <a:rPr lang="en-US" sz="1800" b="0" i="0" kern="1200" dirty="0">
                          <a:solidFill>
                            <a:schemeClr val="dk1"/>
                          </a:solidFill>
                          <a:effectLst/>
                          <a:latin typeface="+mn-lt"/>
                          <a:ea typeface="+mn-ea"/>
                          <a:cs typeface="+mn-cs"/>
                        </a:rPr>
                        <a:t>Used from design through to end-of-life for products, processes, and services.</a:t>
                      </a:r>
                      <a:endParaRPr lang="en-US" dirty="0"/>
                    </a:p>
                  </a:txBody>
                  <a:tcPr/>
                </a:tc>
                <a:tc>
                  <a:txBody>
                    <a:bodyPr/>
                    <a:lstStyle/>
                    <a:p>
                      <a:r>
                        <a:rPr lang="en-US" sz="1800" b="0" i="0" kern="1200" dirty="0">
                          <a:solidFill>
                            <a:schemeClr val="dk1"/>
                          </a:solidFill>
                          <a:effectLst/>
                          <a:latin typeface="+mn-lt"/>
                          <a:ea typeface="+mn-ea"/>
                          <a:cs typeface="+mn-cs"/>
                        </a:rPr>
                        <a:t>Used in the design stage only.</a:t>
                      </a:r>
                      <a:endParaRPr lang="en-US" dirty="0"/>
                    </a:p>
                  </a:txBody>
                  <a:tcPr/>
                </a:tc>
                <a:extLst>
                  <a:ext uri="{0D108BD9-81ED-4DB2-BD59-A6C34878D82A}">
                    <a16:rowId xmlns:a16="http://schemas.microsoft.com/office/drawing/2014/main" val="3117708988"/>
                  </a:ext>
                </a:extLst>
              </a:tr>
            </a:tbl>
          </a:graphicData>
        </a:graphic>
      </p:graphicFrame>
    </p:spTree>
    <p:extLst>
      <p:ext uri="{BB962C8B-B14F-4D97-AF65-F5344CB8AC3E}">
        <p14:creationId xmlns:p14="http://schemas.microsoft.com/office/powerpoint/2010/main" val="821119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C1C0-9AA3-4BAA-B45E-2D1861EF8E67}"/>
              </a:ext>
            </a:extLst>
          </p:cNvPr>
          <p:cNvSpPr>
            <a:spLocks noGrp="1"/>
          </p:cNvSpPr>
          <p:nvPr>
            <p:ph type="title"/>
          </p:nvPr>
        </p:nvSpPr>
        <p:spPr/>
        <p:txBody>
          <a:bodyPr/>
          <a:lstStyle/>
          <a:p>
            <a:r>
              <a:rPr lang="en-US" dirty="0"/>
              <a:t>Fault Detection &amp; Reaction Times</a:t>
            </a:r>
          </a:p>
        </p:txBody>
      </p:sp>
      <p:pic>
        <p:nvPicPr>
          <p:cNvPr id="4" name="Content Placeholder 3">
            <a:extLst>
              <a:ext uri="{FF2B5EF4-FFF2-40B4-BE49-F238E27FC236}">
                <a16:creationId xmlns:a16="http://schemas.microsoft.com/office/drawing/2014/main" id="{82B3F7ED-50CE-4355-823A-3BE56A1AAEC1}"/>
              </a:ext>
            </a:extLst>
          </p:cNvPr>
          <p:cNvPicPr>
            <a:picLocks noGrp="1" noChangeAspect="1"/>
          </p:cNvPicPr>
          <p:nvPr>
            <p:ph idx="1"/>
          </p:nvPr>
        </p:nvPicPr>
        <p:blipFill>
          <a:blip r:embed="rId2"/>
          <a:stretch>
            <a:fillRect/>
          </a:stretch>
        </p:blipFill>
        <p:spPr>
          <a:xfrm>
            <a:off x="241718" y="1270000"/>
            <a:ext cx="11272948" cy="5180373"/>
          </a:xfrm>
          <a:prstGeom prst="rect">
            <a:avLst/>
          </a:prstGeom>
        </p:spPr>
      </p:pic>
    </p:spTree>
    <p:extLst>
      <p:ext uri="{BB962C8B-B14F-4D97-AF65-F5344CB8AC3E}">
        <p14:creationId xmlns:p14="http://schemas.microsoft.com/office/powerpoint/2010/main" val="4058296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FD69-6591-4149-B35E-5C0714E14D17}"/>
              </a:ext>
            </a:extLst>
          </p:cNvPr>
          <p:cNvSpPr>
            <a:spLocks noGrp="1"/>
          </p:cNvSpPr>
          <p:nvPr>
            <p:ph type="title"/>
          </p:nvPr>
        </p:nvSpPr>
        <p:spPr>
          <a:xfrm>
            <a:off x="685286" y="275562"/>
            <a:ext cx="8596668" cy="845489"/>
          </a:xfrm>
        </p:spPr>
        <p:txBody>
          <a:bodyPr/>
          <a:lstStyle/>
          <a:p>
            <a:r>
              <a:rPr lang="en-US" dirty="0"/>
              <a:t>Partitioning A Safety Critical System</a:t>
            </a:r>
          </a:p>
        </p:txBody>
      </p:sp>
      <p:pic>
        <p:nvPicPr>
          <p:cNvPr id="4" name="Content Placeholder 3">
            <a:extLst>
              <a:ext uri="{FF2B5EF4-FFF2-40B4-BE49-F238E27FC236}">
                <a16:creationId xmlns:a16="http://schemas.microsoft.com/office/drawing/2014/main" id="{3329472C-23B8-4CB7-AA48-EB0625821872}"/>
              </a:ext>
            </a:extLst>
          </p:cNvPr>
          <p:cNvPicPr>
            <a:picLocks noGrp="1" noChangeAspect="1"/>
          </p:cNvPicPr>
          <p:nvPr>
            <p:ph idx="1"/>
          </p:nvPr>
        </p:nvPicPr>
        <p:blipFill>
          <a:blip r:embed="rId2"/>
          <a:stretch>
            <a:fillRect/>
          </a:stretch>
        </p:blipFill>
        <p:spPr>
          <a:xfrm>
            <a:off x="598349" y="896289"/>
            <a:ext cx="8596312" cy="2850901"/>
          </a:xfrm>
          <a:prstGeom prst="rect">
            <a:avLst/>
          </a:prstGeom>
        </p:spPr>
      </p:pic>
      <p:pic>
        <p:nvPicPr>
          <p:cNvPr id="6" name="Picture 5">
            <a:extLst>
              <a:ext uri="{FF2B5EF4-FFF2-40B4-BE49-F238E27FC236}">
                <a16:creationId xmlns:a16="http://schemas.microsoft.com/office/drawing/2014/main" id="{6D4D7D84-4469-4040-8901-22266B917933}"/>
              </a:ext>
            </a:extLst>
          </p:cNvPr>
          <p:cNvPicPr>
            <a:picLocks noChangeAspect="1"/>
          </p:cNvPicPr>
          <p:nvPr/>
        </p:nvPicPr>
        <p:blipFill>
          <a:blip r:embed="rId3"/>
          <a:stretch>
            <a:fillRect/>
          </a:stretch>
        </p:blipFill>
        <p:spPr>
          <a:xfrm>
            <a:off x="487204" y="3874577"/>
            <a:ext cx="3661584" cy="2850901"/>
          </a:xfrm>
          <a:prstGeom prst="rect">
            <a:avLst/>
          </a:prstGeom>
        </p:spPr>
      </p:pic>
      <p:pic>
        <p:nvPicPr>
          <p:cNvPr id="7" name="Picture 6">
            <a:extLst>
              <a:ext uri="{FF2B5EF4-FFF2-40B4-BE49-F238E27FC236}">
                <a16:creationId xmlns:a16="http://schemas.microsoft.com/office/drawing/2014/main" id="{B7C58804-07A3-4B61-9A4D-41E9A9D5EC5C}"/>
              </a:ext>
            </a:extLst>
          </p:cNvPr>
          <p:cNvPicPr>
            <a:picLocks noChangeAspect="1"/>
          </p:cNvPicPr>
          <p:nvPr/>
        </p:nvPicPr>
        <p:blipFill>
          <a:blip r:embed="rId4"/>
          <a:stretch>
            <a:fillRect/>
          </a:stretch>
        </p:blipFill>
        <p:spPr>
          <a:xfrm>
            <a:off x="4346752" y="3874577"/>
            <a:ext cx="3811286" cy="2761801"/>
          </a:xfrm>
          <a:prstGeom prst="rect">
            <a:avLst/>
          </a:prstGeom>
        </p:spPr>
      </p:pic>
    </p:spTree>
    <p:extLst>
      <p:ext uri="{BB962C8B-B14F-4D97-AF65-F5344CB8AC3E}">
        <p14:creationId xmlns:p14="http://schemas.microsoft.com/office/powerpoint/2010/main" val="2913998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6D7D-B5A5-452F-9EFF-51A8B8C5F496}"/>
              </a:ext>
            </a:extLst>
          </p:cNvPr>
          <p:cNvSpPr>
            <a:spLocks noGrp="1"/>
          </p:cNvSpPr>
          <p:nvPr>
            <p:ph type="title"/>
          </p:nvPr>
        </p:nvSpPr>
        <p:spPr>
          <a:xfrm>
            <a:off x="503695" y="241083"/>
            <a:ext cx="9993250" cy="662122"/>
          </a:xfrm>
        </p:spPr>
        <p:txBody>
          <a:bodyPr>
            <a:normAutofit/>
          </a:bodyPr>
          <a:lstStyle/>
          <a:p>
            <a:r>
              <a:rPr lang="en-US" sz="2800" dirty="0">
                <a:solidFill>
                  <a:srgbClr val="FF0000"/>
                </a:solidFill>
              </a:rPr>
              <a:t>Functional Verification v/s Functional Safety verification.</a:t>
            </a:r>
          </a:p>
        </p:txBody>
      </p:sp>
      <p:sp>
        <p:nvSpPr>
          <p:cNvPr id="3" name="Content Placeholder 2">
            <a:extLst>
              <a:ext uri="{FF2B5EF4-FFF2-40B4-BE49-F238E27FC236}">
                <a16:creationId xmlns:a16="http://schemas.microsoft.com/office/drawing/2014/main" id="{9413D533-2910-46BA-A960-E5BDDE8C407C}"/>
              </a:ext>
            </a:extLst>
          </p:cNvPr>
          <p:cNvSpPr>
            <a:spLocks noGrp="1"/>
          </p:cNvSpPr>
          <p:nvPr>
            <p:ph idx="1"/>
          </p:nvPr>
        </p:nvSpPr>
        <p:spPr>
          <a:xfrm>
            <a:off x="503695" y="914401"/>
            <a:ext cx="9376474" cy="5691322"/>
          </a:xfrm>
        </p:spPr>
        <p:txBody>
          <a:bodyPr>
            <a:normAutofit fontScale="92500" lnSpcReduction="10000"/>
          </a:bodyPr>
          <a:lstStyle/>
          <a:p>
            <a:pPr marL="0" indent="0">
              <a:buNone/>
            </a:pPr>
            <a:r>
              <a:rPr lang="en-US" dirty="0"/>
              <a:t>Functional Verification and Functional Safety Verification are two different concepts. Here are the differences between them: </a:t>
            </a:r>
          </a:p>
          <a:p>
            <a:pPr marL="0" indent="0">
              <a:buNone/>
            </a:pPr>
            <a:r>
              <a:rPr lang="en-US" b="1" dirty="0">
                <a:solidFill>
                  <a:srgbClr val="FF0000"/>
                </a:solidFill>
              </a:rPr>
              <a:t>Functional Verification</a:t>
            </a:r>
            <a:r>
              <a:rPr lang="en-US" dirty="0"/>
              <a:t>: The process of verifying that a design meets its functional requirements.</a:t>
            </a:r>
          </a:p>
          <a:p>
            <a:r>
              <a:rPr lang="en-US" dirty="0"/>
              <a:t>Ensures that the design behaves as intended and meets the specifications.</a:t>
            </a:r>
          </a:p>
          <a:p>
            <a:r>
              <a:rPr lang="en-US" dirty="0"/>
              <a:t>Focuses on verifying the functionality of the design.</a:t>
            </a:r>
          </a:p>
          <a:p>
            <a:r>
              <a:rPr lang="en-US" dirty="0"/>
              <a:t>Involves testing, simulation, and debugging.</a:t>
            </a:r>
          </a:p>
          <a:p>
            <a:r>
              <a:rPr lang="en-US" dirty="0"/>
              <a:t>Used to identify and fix design bugs.</a:t>
            </a:r>
          </a:p>
          <a:p>
            <a:pPr marL="0" indent="0">
              <a:buNone/>
            </a:pPr>
            <a:r>
              <a:rPr lang="en-US" b="1" dirty="0">
                <a:solidFill>
                  <a:srgbClr val="FF0000"/>
                </a:solidFill>
              </a:rPr>
              <a:t>Functional Safety Verification</a:t>
            </a:r>
            <a:r>
              <a:rPr lang="en-US" dirty="0"/>
              <a:t>: The process of verifying that a safety-critical system meets its safety requirements.</a:t>
            </a:r>
          </a:p>
          <a:p>
            <a:r>
              <a:rPr lang="en-US" dirty="0"/>
              <a:t>Ensures that the system is safe to use and meets the safety standards.</a:t>
            </a:r>
          </a:p>
          <a:p>
            <a:r>
              <a:rPr lang="en-US" dirty="0"/>
              <a:t>Focuses on verifying the safety mechanisms of the system.</a:t>
            </a:r>
          </a:p>
          <a:p>
            <a:r>
              <a:rPr lang="en-US" dirty="0"/>
              <a:t>Involves testing, simulation, and analysis.</a:t>
            </a:r>
          </a:p>
          <a:p>
            <a:r>
              <a:rPr lang="en-US" dirty="0"/>
              <a:t>Used to identify and fix safety hazards.</a:t>
            </a:r>
          </a:p>
          <a:p>
            <a:pPr marL="0" indent="0">
              <a:buNone/>
            </a:pPr>
            <a:r>
              <a:rPr lang="en-US" dirty="0"/>
              <a:t>In summary, functional verification is focused on verifying the functionality of a design, while functional safety verification is focused on verifying the safety mechanisms of a safety-critical system.</a:t>
            </a:r>
          </a:p>
        </p:txBody>
      </p:sp>
    </p:spTree>
    <p:extLst>
      <p:ext uri="{BB962C8B-B14F-4D97-AF65-F5344CB8AC3E}">
        <p14:creationId xmlns:p14="http://schemas.microsoft.com/office/powerpoint/2010/main" val="356004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770762" y="834887"/>
            <a:ext cx="8596668" cy="5649402"/>
          </a:xfrm>
        </p:spPr>
        <p:txBody>
          <a:bodyPr>
            <a:normAutofit/>
          </a:bodyPr>
          <a:lstStyle/>
          <a:p>
            <a:r>
              <a:rPr lang="en-US" dirty="0"/>
              <a:t>groups  		shows the groups I have membership</a:t>
            </a:r>
          </a:p>
          <a:p>
            <a:r>
              <a:rPr lang="en-US" dirty="0" err="1"/>
              <a:t>chmod</a:t>
            </a:r>
            <a:r>
              <a:rPr lang="en-US" dirty="0"/>
              <a:t> [options] [mode] [</a:t>
            </a:r>
            <a:r>
              <a:rPr lang="en-US" dirty="0" err="1"/>
              <a:t>File_name</a:t>
            </a:r>
            <a:r>
              <a:rPr lang="en-US" dirty="0"/>
              <a:t>] 			</a:t>
            </a:r>
            <a:r>
              <a:rPr lang="en-US" dirty="0">
                <a:solidFill>
                  <a:srgbClr val="0070C0"/>
                </a:solidFill>
                <a:hlinkClick r:id="rId2">
                  <a:extLst>
                    <a:ext uri="{A12FA001-AC4F-418D-AE19-62706E023703}">
                      <ahyp:hlinkClr xmlns:ahyp="http://schemas.microsoft.com/office/drawing/2018/hyperlinkcolor" val="tx"/>
                    </a:ext>
                  </a:extLst>
                </a:hlinkClick>
              </a:rPr>
              <a:t>Learn more</a:t>
            </a:r>
            <a:endParaRPr lang="en-US" dirty="0">
              <a:solidFill>
                <a:srgbClr val="0070C0"/>
              </a:solidFill>
            </a:endParaRPr>
          </a:p>
          <a:p>
            <a:r>
              <a:rPr lang="en-US" dirty="0" err="1"/>
              <a:t>chown</a:t>
            </a:r>
            <a:r>
              <a:rPr lang="en-US" dirty="0"/>
              <a:t> 		change file/directory ownership	</a:t>
            </a:r>
            <a:r>
              <a:rPr lang="en-US" dirty="0">
                <a:solidFill>
                  <a:srgbClr val="0070C0"/>
                </a:solidFill>
                <a:hlinkClick r:id="rId3">
                  <a:extLst>
                    <a:ext uri="{A12FA001-AC4F-418D-AE19-62706E023703}">
                      <ahyp:hlinkClr xmlns:ahyp="http://schemas.microsoft.com/office/drawing/2018/hyperlinkcolor" val="tx"/>
                    </a:ext>
                  </a:extLst>
                </a:hlinkClick>
              </a:rPr>
              <a:t>Learn more</a:t>
            </a:r>
            <a:endParaRPr lang="en-US" dirty="0">
              <a:solidFill>
                <a:srgbClr val="0070C0"/>
              </a:solidFill>
            </a:endParaRPr>
          </a:p>
          <a:p>
            <a:r>
              <a:rPr lang="en-US" dirty="0"/>
              <a:t>cat&gt;filename            	create a file with some contents</a:t>
            </a:r>
          </a:p>
          <a:p>
            <a:r>
              <a:rPr lang="en-US" dirty="0"/>
              <a:t>Cat filename		 	open a file in notepad</a:t>
            </a:r>
          </a:p>
          <a:p>
            <a:r>
              <a:rPr lang="en-US" dirty="0"/>
              <a:t>Head 			</a:t>
            </a:r>
            <a:r>
              <a:rPr lang="en-US"/>
              <a:t> 	Print </a:t>
            </a:r>
            <a:r>
              <a:rPr lang="en-US" dirty="0"/>
              <a:t>first 10 lines</a:t>
            </a:r>
          </a:p>
          <a:p>
            <a:r>
              <a:rPr lang="en-US" dirty="0"/>
              <a:t>Tail</a:t>
            </a:r>
          </a:p>
          <a:p>
            <a:r>
              <a:rPr lang="en-US" dirty="0" err="1"/>
              <a:t>wget</a:t>
            </a:r>
            <a:r>
              <a:rPr lang="en-US" dirty="0"/>
              <a:t> – download files from remote servers, HTTP/HTTPS and FTP</a:t>
            </a:r>
          </a:p>
          <a:p>
            <a:r>
              <a:rPr lang="en-US" dirty="0"/>
              <a:t>set: to check details.</a:t>
            </a:r>
          </a:p>
          <a:p>
            <a:r>
              <a:rPr lang="en-US" dirty="0"/>
              <a:t>Echo string  </a:t>
            </a:r>
            <a:r>
              <a:rPr lang="en-US" dirty="0" err="1"/>
              <a:t>eg.</a:t>
            </a:r>
            <a:r>
              <a:rPr lang="en-US" dirty="0"/>
              <a:t> echo “Samir is an intern at TI” prints this string</a:t>
            </a:r>
          </a:p>
          <a:p>
            <a:r>
              <a:rPr lang="en-US" dirty="0"/>
              <a:t>x = 10 </a:t>
            </a:r>
          </a:p>
          <a:p>
            <a:r>
              <a:rPr lang="en-US" dirty="0"/>
              <a:t>echo the value of x is $x</a:t>
            </a:r>
          </a:p>
          <a:p>
            <a:br>
              <a:rPr lang="en-US" dirty="0"/>
            </a:br>
            <a:endParaRPr lang="en-US" dirty="0"/>
          </a:p>
        </p:txBody>
      </p:sp>
      <p:sp>
        <p:nvSpPr>
          <p:cNvPr id="2" name="Rectangle 1">
            <a:extLst>
              <a:ext uri="{FF2B5EF4-FFF2-40B4-BE49-F238E27FC236}">
                <a16:creationId xmlns:a16="http://schemas.microsoft.com/office/drawing/2014/main" id="{3F61E3D4-3605-41A0-B6B0-9F6B15D739AB}"/>
              </a:ext>
            </a:extLst>
          </p:cNvPr>
          <p:cNvSpPr>
            <a:spLocks noChangeArrowheads="1"/>
          </p:cNvSpPr>
          <p:nvPr/>
        </p:nvSpPr>
        <p:spPr bwMode="auto">
          <a:xfrm>
            <a:off x="103367" y="-5565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onsolas" panose="020B0609020204030204" pitchFamily="49" charset="0"/>
              </a:rPr>
              <a:t>chmod [options] [mode] [File_name]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4CFDFF0-8F6E-446E-850B-BA459DB8CF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onsolas" panose="020B0609020204030204" pitchFamily="49" charset="0"/>
              </a:rPr>
              <a:t>chmod [options] [mode] [File_name]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016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9370C-6732-4806-B2F1-BAAA5F0A4E42}"/>
              </a:ext>
            </a:extLst>
          </p:cNvPr>
          <p:cNvSpPr>
            <a:spLocks noGrp="1"/>
          </p:cNvSpPr>
          <p:nvPr>
            <p:ph idx="1"/>
          </p:nvPr>
        </p:nvSpPr>
        <p:spPr>
          <a:xfrm>
            <a:off x="677334" y="214685"/>
            <a:ext cx="8596668" cy="5826677"/>
          </a:xfrm>
        </p:spPr>
        <p:txBody>
          <a:bodyPr>
            <a:normAutofit fontScale="70000" lnSpcReduction="20000"/>
          </a:bodyPr>
          <a:lstStyle/>
          <a:p>
            <a:r>
              <a:rPr lang="en-US" sz="2300" b="1" dirty="0"/>
              <a:t>FORMAL VERIFICATION AND SIMULATION</a:t>
            </a:r>
            <a:endParaRPr lang="en-US" sz="2300" dirty="0"/>
          </a:p>
          <a:p>
            <a:pPr marL="0" indent="0">
              <a:buNone/>
            </a:pPr>
            <a:r>
              <a:rPr lang="en-US" sz="1900" dirty="0"/>
              <a:t>Formal verification is an approach to verification that analyzes a design to prove or disprove certain properties.</a:t>
            </a:r>
          </a:p>
          <a:p>
            <a:pPr marL="0" indent="0">
              <a:buNone/>
            </a:pPr>
            <a:r>
              <a:rPr lang="en-US" sz="1900" dirty="0"/>
              <a:t>ex: Verifying a behavioral ALU design using gate-level implementation Usually limited to small designs or verifying certain key properties</a:t>
            </a:r>
          </a:p>
          <a:p>
            <a:pPr marL="0" indent="0">
              <a:buNone/>
            </a:pPr>
            <a:r>
              <a:rPr lang="en-US" sz="1900" dirty="0"/>
              <a:t>A simulation is an approach where we create a model of the design that can be executed on a computer and provide inputs and check that outputs of the model match the expectations.</a:t>
            </a:r>
          </a:p>
          <a:p>
            <a:pPr marL="0" lvl="0" indent="0">
              <a:buNone/>
            </a:pPr>
            <a:r>
              <a:rPr lang="en-US" sz="1900" dirty="0"/>
              <a:t>Simulation has several advantages like excellent controllability and observability.</a:t>
            </a:r>
          </a:p>
          <a:p>
            <a:pPr marL="0" lvl="0" indent="0">
              <a:buNone/>
            </a:pPr>
            <a:r>
              <a:rPr lang="en-US" sz="1900" dirty="0"/>
              <a:t>Simulation has also several disadvantages and perhaps the most important one is it's extremely slow compared to execution on physical implementation(emulation).</a:t>
            </a:r>
          </a:p>
          <a:p>
            <a:r>
              <a:rPr lang="en-US" sz="2300" dirty="0"/>
              <a:t>	</a:t>
            </a:r>
            <a:r>
              <a:rPr lang="en-US" sz="2300" b="1" dirty="0"/>
              <a:t>EMULATION</a:t>
            </a:r>
            <a:endParaRPr lang="en-US" sz="2300" dirty="0"/>
          </a:p>
          <a:p>
            <a:pPr marL="0" indent="0">
              <a:buNone/>
            </a:pPr>
            <a:r>
              <a:rPr lang="en-US" sz="1900" dirty="0"/>
              <a:t>"Emulation is the technique whereby the design is transformed into an implementation capable of being executed on special purpose hardware” Emulator is a physical device onto which a system can be mapped relatively quickly (in hours or days) and which can be placed into the system's real eventual environment.</a:t>
            </a:r>
          </a:p>
          <a:p>
            <a:pPr marL="0" lvl="0" indent="0">
              <a:buNone/>
            </a:pPr>
            <a:r>
              <a:rPr lang="en-US" sz="1900" dirty="0"/>
              <a:t>Emulator has a number of blocks capable of taking on a function (such as tens of FPGAs) and a programmable interconnect. Emulator also has a software toolchain that configures the interconnect and provides runtime env that makes the emulator look similar to the simulator</a:t>
            </a:r>
          </a:p>
          <a:p>
            <a:pPr marL="0" lvl="0" indent="0">
              <a:buNone/>
            </a:pPr>
            <a:r>
              <a:rPr lang="en-US" sz="1900" dirty="0"/>
              <a:t>An emulator can either be connected to a testbench or another part of the circuit running in a logic simulator. This is called co-emulation or simulation acceleration.</a:t>
            </a:r>
          </a:p>
          <a:p>
            <a:pPr marL="0" lvl="0" indent="0">
              <a:buNone/>
            </a:pPr>
            <a:r>
              <a:rPr lang="en-US" sz="1900" dirty="0"/>
              <a:t>These support designers to debug tasks such as stopping execution and viewing the internal values.</a:t>
            </a:r>
          </a:p>
          <a:p>
            <a:pPr marL="0" lvl="0" indent="0">
              <a:buNone/>
            </a:pPr>
            <a:r>
              <a:rPr lang="en-US" sz="1900" dirty="0"/>
              <a:t>Since an emulator is a physical implementation, it is typically much faster than a simulation.</a:t>
            </a:r>
          </a:p>
          <a:p>
            <a:pPr marL="0" lvl="0" indent="0">
              <a:buNone/>
            </a:pPr>
            <a:r>
              <a:rPr lang="en-US" sz="1900" dirty="0"/>
              <a:t>Since the environment isn't modeled here, an incomplete environment is not a problem as well.</a:t>
            </a:r>
          </a:p>
          <a:p>
            <a:pPr marL="0" indent="0">
              <a:buNone/>
            </a:pPr>
            <a:r>
              <a:rPr lang="en-US" sz="1900" dirty="0"/>
              <a:t>Field Programmable Gate Arrays (</a:t>
            </a:r>
            <a:r>
              <a:rPr lang="en-US" sz="1900" b="1" dirty="0"/>
              <a:t>FPGAs</a:t>
            </a:r>
            <a:r>
              <a:rPr lang="en-US" sz="1900" dirty="0"/>
              <a:t>) are integrated circuits often sold off the shelf. They're referred to as 'field programmable' because they provide customers the ability to reconfigure the hardware to meet specific use case requirements after the manufacturing process.</a:t>
            </a:r>
          </a:p>
          <a:p>
            <a:pPr marL="0" indent="0">
              <a:buNone/>
            </a:pPr>
            <a:endParaRPr lang="en-US" dirty="0"/>
          </a:p>
        </p:txBody>
      </p:sp>
    </p:spTree>
    <p:extLst>
      <p:ext uri="{BB962C8B-B14F-4D97-AF65-F5344CB8AC3E}">
        <p14:creationId xmlns:p14="http://schemas.microsoft.com/office/powerpoint/2010/main" val="3010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8B5CAA-E351-47C0-82C1-5A833426E2A3}"/>
              </a:ext>
            </a:extLst>
          </p:cNvPr>
          <p:cNvSpPr>
            <a:spLocks noGrp="1"/>
          </p:cNvSpPr>
          <p:nvPr>
            <p:ph idx="1"/>
          </p:nvPr>
        </p:nvSpPr>
        <p:spPr>
          <a:xfrm>
            <a:off x="677334" y="222637"/>
            <a:ext cx="8596668" cy="5818725"/>
          </a:xfrm>
        </p:spPr>
        <p:txBody>
          <a:bodyPr/>
          <a:lstStyle/>
          <a:p>
            <a:r>
              <a:rPr lang="en-US" dirty="0"/>
              <a:t>Functional verification:</a:t>
            </a:r>
          </a:p>
          <a:p>
            <a:pPr marL="0" indent="0">
              <a:buNone/>
            </a:pPr>
            <a:r>
              <a:rPr lang="en-US" sz="1400" dirty="0"/>
              <a:t>Functional verification is the process of demonstrating the functional correctness of an RTL design with respect to the design specifications. Functional verification attempts to check whether the proposed design is doing what it is intended to do. This is a complex task and takes the majority of time and effort in most large electronic system design projects. It is imperative that the design is functionally verified and any potential bug is eliminated at an early stage.</a:t>
            </a:r>
            <a:endParaRPr lang="en-US" sz="1400" b="1" dirty="0"/>
          </a:p>
          <a:p>
            <a:r>
              <a:rPr lang="en-US" dirty="0"/>
              <a:t>Validation:</a:t>
            </a:r>
          </a:p>
          <a:p>
            <a:pPr marL="0" indent="0">
              <a:buNone/>
            </a:pPr>
            <a:r>
              <a:rPr lang="en-US" sz="1400" dirty="0"/>
              <a:t>While pre-silicon verification runs the test cases on the design on the simulator, post-silicon validation is executed on a few initial hardware prototypes of the design on the silicon chip in a real environment. This process captures the bugs that are escaped during the RTL Design Verification phase. Validation also checks for the correctness of the design but on the real hardware in an actual working ambiance.</a:t>
            </a:r>
          </a:p>
          <a:p>
            <a:pPr marL="0" indent="0">
              <a:buNone/>
            </a:pPr>
            <a:endParaRPr lang="en-US" dirty="0"/>
          </a:p>
          <a:p>
            <a:pPr marL="0" indent="0">
              <a:buNone/>
            </a:pPr>
            <a:endParaRPr lang="en-US" dirty="0"/>
          </a:p>
          <a:p>
            <a:pPr marL="0" indent="0">
              <a:buNone/>
            </a:pPr>
            <a:endParaRPr lang="en-US" sz="1400" dirty="0"/>
          </a:p>
        </p:txBody>
      </p:sp>
    </p:spTree>
    <p:extLst>
      <p:ext uri="{BB962C8B-B14F-4D97-AF65-F5344CB8AC3E}">
        <p14:creationId xmlns:p14="http://schemas.microsoft.com/office/powerpoint/2010/main" val="1596635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9015-0110-4293-B4D1-9CBED1EADAD0}"/>
              </a:ext>
            </a:extLst>
          </p:cNvPr>
          <p:cNvSpPr>
            <a:spLocks noGrp="1"/>
          </p:cNvSpPr>
          <p:nvPr>
            <p:ph type="title"/>
          </p:nvPr>
        </p:nvSpPr>
        <p:spPr/>
        <p:txBody>
          <a:bodyPr/>
          <a:lstStyle/>
          <a:p>
            <a:r>
              <a:rPr lang="en-US" b="1" dirty="0"/>
              <a:t>SOC Verification using </a:t>
            </a:r>
            <a:r>
              <a:rPr lang="en-US" b="1" dirty="0" err="1"/>
              <a:t>SystemVerilog</a:t>
            </a:r>
            <a:br>
              <a:rPr lang="en-US" b="1" dirty="0"/>
            </a:br>
            <a:endParaRPr lang="en-US" dirty="0"/>
          </a:p>
        </p:txBody>
      </p:sp>
      <p:pic>
        <p:nvPicPr>
          <p:cNvPr id="4" name="Content Placeholder 3">
            <a:extLst>
              <a:ext uri="{FF2B5EF4-FFF2-40B4-BE49-F238E27FC236}">
                <a16:creationId xmlns:a16="http://schemas.microsoft.com/office/drawing/2014/main" id="{BD64452E-16EE-4FA9-8E12-030046D6DFBA}"/>
              </a:ext>
            </a:extLst>
          </p:cNvPr>
          <p:cNvPicPr>
            <a:picLocks noGrp="1" noChangeAspect="1"/>
          </p:cNvPicPr>
          <p:nvPr>
            <p:ph idx="1"/>
          </p:nvPr>
        </p:nvPicPr>
        <p:blipFill>
          <a:blip r:embed="rId2"/>
          <a:stretch>
            <a:fillRect/>
          </a:stretch>
        </p:blipFill>
        <p:spPr>
          <a:xfrm>
            <a:off x="1882962" y="2104929"/>
            <a:ext cx="5947576" cy="3881437"/>
          </a:xfrm>
          <a:prstGeom prst="rect">
            <a:avLst/>
          </a:prstGeom>
        </p:spPr>
      </p:pic>
      <p:sp>
        <p:nvSpPr>
          <p:cNvPr id="5" name="TextBox 4">
            <a:extLst>
              <a:ext uri="{FF2B5EF4-FFF2-40B4-BE49-F238E27FC236}">
                <a16:creationId xmlns:a16="http://schemas.microsoft.com/office/drawing/2014/main" id="{8682A9F7-0244-43A0-879D-3C337404E9CF}"/>
              </a:ext>
            </a:extLst>
          </p:cNvPr>
          <p:cNvSpPr txBox="1"/>
          <p:nvPr/>
        </p:nvSpPr>
        <p:spPr>
          <a:xfrm>
            <a:off x="1288111" y="1502797"/>
            <a:ext cx="9112195" cy="369332"/>
          </a:xfrm>
          <a:prstGeom prst="rect">
            <a:avLst/>
          </a:prstGeom>
          <a:noFill/>
        </p:spPr>
        <p:txBody>
          <a:bodyPr wrap="square" rtlCol="0">
            <a:spAutoFit/>
          </a:bodyPr>
          <a:lstStyle/>
          <a:p>
            <a:r>
              <a:rPr lang="en-US" dirty="0">
                <a:solidFill>
                  <a:srgbClr val="0070C0"/>
                </a:solidFill>
                <a:hlinkClick r:id="rId3">
                  <a:extLst>
                    <a:ext uri="{A12FA001-AC4F-418D-AE19-62706E023703}">
                      <ahyp:hlinkClr xmlns:ahyp="http://schemas.microsoft.com/office/drawing/2018/hyperlinkcolor" val="tx"/>
                    </a:ext>
                  </a:extLst>
                </a:hlinkClick>
              </a:rPr>
              <a:t>https://www.udemy.com/course/soc-verification-systemverilog/</a:t>
            </a:r>
            <a:endParaRPr lang="en-US" dirty="0">
              <a:solidFill>
                <a:srgbClr val="0070C0"/>
              </a:solidFill>
            </a:endParaRPr>
          </a:p>
        </p:txBody>
      </p:sp>
    </p:spTree>
    <p:extLst>
      <p:ext uri="{BB962C8B-B14F-4D97-AF65-F5344CB8AC3E}">
        <p14:creationId xmlns:p14="http://schemas.microsoft.com/office/powerpoint/2010/main" val="3614757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621D-8BCF-48D3-9320-673D66F4B4BF}"/>
              </a:ext>
            </a:extLst>
          </p:cNvPr>
          <p:cNvSpPr>
            <a:spLocks noGrp="1"/>
          </p:cNvSpPr>
          <p:nvPr>
            <p:ph type="title"/>
          </p:nvPr>
        </p:nvSpPr>
        <p:spPr>
          <a:xfrm>
            <a:off x="677334" y="286985"/>
            <a:ext cx="8596668" cy="529652"/>
          </a:xfrm>
        </p:spPr>
        <p:txBody>
          <a:bodyPr>
            <a:normAutofit fontScale="90000"/>
          </a:bodyPr>
          <a:lstStyle/>
          <a:p>
            <a:pPr fontAlgn="base"/>
            <a:r>
              <a:rPr lang="en-US" b="1" dirty="0"/>
              <a:t>I2C Communication Protocol</a:t>
            </a:r>
            <a:br>
              <a:rPr lang="en-US" b="1" dirty="0"/>
            </a:br>
            <a:br>
              <a:rPr lang="en-US" dirty="0">
                <a:hlinkClick r:id="rId2"/>
              </a:rPr>
            </a:br>
            <a:endParaRPr lang="en-US" dirty="0"/>
          </a:p>
        </p:txBody>
      </p:sp>
      <p:sp>
        <p:nvSpPr>
          <p:cNvPr id="3" name="Content Placeholder 2">
            <a:extLst>
              <a:ext uri="{FF2B5EF4-FFF2-40B4-BE49-F238E27FC236}">
                <a16:creationId xmlns:a16="http://schemas.microsoft.com/office/drawing/2014/main" id="{7C82416F-F255-4DDC-941B-71B3E4CC2C57}"/>
              </a:ext>
            </a:extLst>
          </p:cNvPr>
          <p:cNvSpPr>
            <a:spLocks noGrp="1"/>
          </p:cNvSpPr>
          <p:nvPr>
            <p:ph idx="1"/>
          </p:nvPr>
        </p:nvSpPr>
        <p:spPr>
          <a:xfrm>
            <a:off x="677334" y="1011673"/>
            <a:ext cx="8811440" cy="4834654"/>
          </a:xfrm>
        </p:spPr>
        <p:txBody>
          <a:bodyPr>
            <a:normAutofit fontScale="92500" lnSpcReduction="20000"/>
          </a:bodyPr>
          <a:lstStyle/>
          <a:p>
            <a:pPr marL="0" indent="0">
              <a:buNone/>
            </a:pPr>
            <a:r>
              <a:rPr lang="en-US" dirty="0"/>
              <a:t>I2C stands for </a:t>
            </a:r>
            <a:r>
              <a:rPr lang="en-US" b="1" dirty="0"/>
              <a:t>Inter-Integrated Circuit. </a:t>
            </a:r>
            <a:r>
              <a:rPr lang="en-US" dirty="0"/>
              <a:t>The I2C bus is a very popular and powerful bus used for communication between a master (or multiple masters) and a single or multiple slave device.</a:t>
            </a:r>
          </a:p>
          <a:p>
            <a:pPr marL="0" indent="0" fontAlgn="base">
              <a:buNone/>
            </a:pPr>
            <a:r>
              <a:rPr lang="en-US" dirty="0"/>
              <a:t>It uses only 2 bi-directional open-drain lines for data communication called SDA and SCL. Both these lines are pulled high.</a:t>
            </a:r>
          </a:p>
          <a:p>
            <a:pPr marL="0" indent="0" fontAlgn="base">
              <a:buNone/>
            </a:pPr>
            <a:r>
              <a:rPr lang="en-US" b="1" dirty="0"/>
              <a:t>Serial Data (SDA) –</a:t>
            </a:r>
            <a:r>
              <a:rPr lang="en-US" dirty="0"/>
              <a:t> Transfer of data takes place through this pin.</a:t>
            </a:r>
            <a:br>
              <a:rPr lang="en-US" dirty="0"/>
            </a:br>
            <a:r>
              <a:rPr lang="en-US" b="1" dirty="0"/>
              <a:t>Serial Clock (SCL) –</a:t>
            </a:r>
            <a:r>
              <a:rPr lang="en-US" dirty="0"/>
              <a:t> It carries the clock signal.</a:t>
            </a:r>
          </a:p>
          <a:p>
            <a:pPr marL="0" indent="0" fontAlgn="base">
              <a:buNone/>
            </a:pPr>
            <a:r>
              <a:rPr lang="en-US" dirty="0"/>
              <a:t>I2C operates in 2 modes – 1. </a:t>
            </a:r>
            <a:r>
              <a:rPr lang="en-US" b="1" dirty="0"/>
              <a:t>Master mode</a:t>
            </a:r>
            <a:r>
              <a:rPr lang="en-US" dirty="0"/>
              <a:t>, 2. </a:t>
            </a:r>
            <a:r>
              <a:rPr lang="en-US" b="1" dirty="0"/>
              <a:t>Slave mode</a:t>
            </a:r>
          </a:p>
          <a:p>
            <a:pPr fontAlgn="base"/>
            <a:r>
              <a:rPr lang="en-US" dirty="0"/>
              <a:t>Each data bit transferred on the SDA line is synchronized by a high to the low pulse of each clock on the SCL line. The data is transmitted in the form of packets which comprises 9 bits. The sequence of these bits is –</a:t>
            </a:r>
          </a:p>
          <a:p>
            <a:pPr marL="0" indent="0" fontAlgn="base">
              <a:buNone/>
            </a:pPr>
            <a:r>
              <a:rPr lang="en-US" b="1" dirty="0"/>
              <a:t>Start Condition </a:t>
            </a:r>
            <a:r>
              <a:rPr lang="en-US" dirty="0"/>
              <a:t>– 1 bit</a:t>
            </a:r>
          </a:p>
          <a:p>
            <a:pPr marL="0" indent="0" fontAlgn="base">
              <a:buNone/>
            </a:pPr>
            <a:r>
              <a:rPr lang="en-US" b="1" dirty="0"/>
              <a:t>Slave Address </a:t>
            </a:r>
            <a:r>
              <a:rPr lang="en-US" dirty="0"/>
              <a:t>– 8 bit</a:t>
            </a:r>
          </a:p>
          <a:p>
            <a:pPr marL="0" indent="0" fontAlgn="base">
              <a:buNone/>
            </a:pPr>
            <a:r>
              <a:rPr lang="en-US" b="1" dirty="0"/>
              <a:t>Acknowledge </a:t>
            </a:r>
            <a:r>
              <a:rPr lang="en-US" dirty="0"/>
              <a:t>– 1 bit</a:t>
            </a:r>
          </a:p>
          <a:p>
            <a:br>
              <a:rPr lang="en-US" dirty="0"/>
            </a:br>
            <a:endParaRPr lang="en-US" dirty="0"/>
          </a:p>
          <a:p>
            <a:pPr marL="0" indent="0" fontAlgn="base">
              <a:buNone/>
            </a:pPr>
            <a:endParaRPr lang="en-US" dirty="0"/>
          </a:p>
          <a:p>
            <a:pPr marL="0" indent="0">
              <a:buNone/>
            </a:pPr>
            <a:endParaRPr lang="en-US" dirty="0"/>
          </a:p>
        </p:txBody>
      </p:sp>
    </p:spTree>
    <p:extLst>
      <p:ext uri="{BB962C8B-B14F-4D97-AF65-F5344CB8AC3E}">
        <p14:creationId xmlns:p14="http://schemas.microsoft.com/office/powerpoint/2010/main" val="1505985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3B19339-4802-4F31-9A28-2E3E053FFF2F}"/>
              </a:ext>
            </a:extLst>
          </p:cNvPr>
          <p:cNvPicPr>
            <a:picLocks noGrp="1" noChangeAspect="1"/>
          </p:cNvPicPr>
          <p:nvPr>
            <p:ph idx="1"/>
          </p:nvPr>
        </p:nvPicPr>
        <p:blipFill>
          <a:blip r:embed="rId2"/>
          <a:stretch>
            <a:fillRect/>
          </a:stretch>
        </p:blipFill>
        <p:spPr>
          <a:xfrm>
            <a:off x="403179" y="468216"/>
            <a:ext cx="8878318" cy="3624100"/>
          </a:xfrm>
        </p:spPr>
      </p:pic>
      <p:sp>
        <p:nvSpPr>
          <p:cNvPr id="4" name="Rectangle 3">
            <a:extLst>
              <a:ext uri="{FF2B5EF4-FFF2-40B4-BE49-F238E27FC236}">
                <a16:creationId xmlns:a16="http://schemas.microsoft.com/office/drawing/2014/main" id="{E5F27D57-C7DD-46F3-B4BB-7C455DF72B25}"/>
              </a:ext>
            </a:extLst>
          </p:cNvPr>
          <p:cNvSpPr/>
          <p:nvPr/>
        </p:nvSpPr>
        <p:spPr>
          <a:xfrm>
            <a:off x="1459043" y="2548250"/>
            <a:ext cx="6096000" cy="369332"/>
          </a:xfrm>
          <a:prstGeom prst="rect">
            <a:avLst/>
          </a:prstGeom>
        </p:spPr>
        <p:txBody>
          <a:bodyPr>
            <a:spAutoFit/>
          </a:bodyPr>
          <a:lstStyle/>
          <a:p>
            <a:pPr fontAlgn="base"/>
            <a:endParaRPr lang="en-US" dirty="0"/>
          </a:p>
        </p:txBody>
      </p:sp>
    </p:spTree>
    <p:extLst>
      <p:ext uri="{BB962C8B-B14F-4D97-AF65-F5344CB8AC3E}">
        <p14:creationId xmlns:p14="http://schemas.microsoft.com/office/powerpoint/2010/main" val="3003516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javatpoint.com/tutorial/verilog/images/verilog-asic-design-flow.png">
            <a:extLst>
              <a:ext uri="{FF2B5EF4-FFF2-40B4-BE49-F238E27FC236}">
                <a16:creationId xmlns:a16="http://schemas.microsoft.com/office/drawing/2014/main" id="{85ACA070-A172-41B2-9FC0-E8A24E91ED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52707" y="0"/>
            <a:ext cx="2970731" cy="66261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B8AA3DB-C443-44BC-BE8C-8CAF2447D8A2}"/>
              </a:ext>
            </a:extLst>
          </p:cNvPr>
          <p:cNvSpPr/>
          <p:nvPr/>
        </p:nvSpPr>
        <p:spPr>
          <a:xfrm>
            <a:off x="901429" y="429572"/>
            <a:ext cx="1468672" cy="369332"/>
          </a:xfrm>
          <a:prstGeom prst="rect">
            <a:avLst/>
          </a:prstGeom>
        </p:spPr>
        <p:txBody>
          <a:bodyPr wrap="none">
            <a:spAutoFit/>
          </a:bodyPr>
          <a:lstStyle/>
          <a:p>
            <a:r>
              <a:rPr lang="en-US" b="1" dirty="0"/>
              <a:t>Design Flow</a:t>
            </a:r>
          </a:p>
        </p:txBody>
      </p:sp>
    </p:spTree>
    <p:extLst>
      <p:ext uri="{BB962C8B-B14F-4D97-AF65-F5344CB8AC3E}">
        <p14:creationId xmlns:p14="http://schemas.microsoft.com/office/powerpoint/2010/main" val="2663187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3074-936B-42A7-B90C-902C262EA761}"/>
              </a:ext>
            </a:extLst>
          </p:cNvPr>
          <p:cNvSpPr>
            <a:spLocks noGrp="1"/>
          </p:cNvSpPr>
          <p:nvPr>
            <p:ph type="title"/>
          </p:nvPr>
        </p:nvSpPr>
        <p:spPr/>
        <p:txBody>
          <a:bodyPr/>
          <a:lstStyle/>
          <a:p>
            <a:r>
              <a:rPr lang="en-US" dirty="0"/>
              <a:t>TO-DO: more things to include</a:t>
            </a:r>
          </a:p>
        </p:txBody>
      </p:sp>
      <p:sp>
        <p:nvSpPr>
          <p:cNvPr id="3" name="Content Placeholder 2">
            <a:extLst>
              <a:ext uri="{FF2B5EF4-FFF2-40B4-BE49-F238E27FC236}">
                <a16:creationId xmlns:a16="http://schemas.microsoft.com/office/drawing/2014/main" id="{36313782-82FC-4920-A5D1-0323D23F541A}"/>
              </a:ext>
            </a:extLst>
          </p:cNvPr>
          <p:cNvSpPr>
            <a:spLocks noGrp="1"/>
          </p:cNvSpPr>
          <p:nvPr>
            <p:ph idx="1"/>
          </p:nvPr>
        </p:nvSpPr>
        <p:spPr>
          <a:xfrm>
            <a:off x="677333" y="1765190"/>
            <a:ext cx="10581713" cy="4754879"/>
          </a:xfrm>
        </p:spPr>
        <p:txBody>
          <a:bodyPr/>
          <a:lstStyle/>
          <a:p>
            <a:r>
              <a:rPr lang="en-US" i="1" dirty="0"/>
              <a:t>What is Functional Safety?</a:t>
            </a:r>
          </a:p>
          <a:p>
            <a:r>
              <a:rPr lang="en-US" i="1" dirty="0"/>
              <a:t>Why do we need Functional Safety?</a:t>
            </a:r>
          </a:p>
          <a:p>
            <a:r>
              <a:rPr lang="en-US" i="1" dirty="0" err="1"/>
              <a:t>Diffrence</a:t>
            </a:r>
            <a:r>
              <a:rPr lang="en-US" i="1" dirty="0"/>
              <a:t> between Functional Verification and Functional Safety verification.</a:t>
            </a:r>
          </a:p>
          <a:p>
            <a:pPr marL="0" indent="0">
              <a:buNone/>
            </a:pPr>
            <a:r>
              <a:rPr lang="en-US" sz="1100" dirty="0"/>
              <a:t>(Functional safety verification is more of formal verification)</a:t>
            </a:r>
          </a:p>
          <a:p>
            <a:r>
              <a:rPr lang="en-US" i="1" dirty="0"/>
              <a:t>Use of Functional Safety (specify for all ASIL (A - D) ASIL-D must)</a:t>
            </a:r>
          </a:p>
          <a:p>
            <a:r>
              <a:rPr lang="en-US" dirty="0"/>
              <a:t>How </a:t>
            </a:r>
            <a:r>
              <a:rPr lang="en-US" dirty="0" err="1"/>
              <a:t>falt</a:t>
            </a:r>
            <a:r>
              <a:rPr lang="en-US" dirty="0"/>
              <a:t> transfers from Error -&gt; Fault -&gt; Failure levels for MCU. Specify these 3 modes.</a:t>
            </a:r>
          </a:p>
          <a:p>
            <a:pPr marL="0" indent="0">
              <a:buNone/>
            </a:pPr>
            <a:r>
              <a:rPr lang="en-US" dirty="0"/>
              <a:t>In these 3 modes, we traverse from error to fault to failure to check how the fault is spreading across the system then we backtrack from failure mode to error mode.</a:t>
            </a:r>
          </a:p>
          <a:p>
            <a:r>
              <a:rPr lang="en-US" dirty="0"/>
              <a:t>FMA, DFMEA, DFMDEA</a:t>
            </a:r>
          </a:p>
          <a:p>
            <a:r>
              <a:rPr lang="en-US" dirty="0"/>
              <a:t>Study </a:t>
            </a:r>
            <a:r>
              <a:rPr lang="en-US" b="1" dirty="0"/>
              <a:t>Design Sync </a:t>
            </a:r>
            <a:r>
              <a:rPr lang="en-US" dirty="0"/>
              <a:t>for version control like GitHub.</a:t>
            </a:r>
          </a:p>
          <a:p>
            <a:endParaRPr lang="en-US" dirty="0"/>
          </a:p>
        </p:txBody>
      </p:sp>
    </p:spTree>
    <p:extLst>
      <p:ext uri="{BB962C8B-B14F-4D97-AF65-F5344CB8AC3E}">
        <p14:creationId xmlns:p14="http://schemas.microsoft.com/office/powerpoint/2010/main" val="265664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BBAAC3-6D6B-48EB-ACC6-B5C336B25FB7}"/>
              </a:ext>
            </a:extLst>
          </p:cNvPr>
          <p:cNvPicPr>
            <a:picLocks noGrp="1" noChangeAspect="1"/>
          </p:cNvPicPr>
          <p:nvPr>
            <p:ph idx="1"/>
          </p:nvPr>
        </p:nvPicPr>
        <p:blipFill>
          <a:blip r:embed="rId2"/>
          <a:stretch>
            <a:fillRect/>
          </a:stretch>
        </p:blipFill>
        <p:spPr>
          <a:xfrm>
            <a:off x="909099" y="294944"/>
            <a:ext cx="5977058" cy="6026615"/>
          </a:xfrm>
        </p:spPr>
      </p:pic>
    </p:spTree>
    <p:extLst>
      <p:ext uri="{BB962C8B-B14F-4D97-AF65-F5344CB8AC3E}">
        <p14:creationId xmlns:p14="http://schemas.microsoft.com/office/powerpoint/2010/main" val="156931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A511D-57F3-4BCF-A84F-C5C6F32D7692}"/>
              </a:ext>
            </a:extLst>
          </p:cNvPr>
          <p:cNvSpPr>
            <a:spLocks noGrp="1"/>
          </p:cNvSpPr>
          <p:nvPr>
            <p:ph idx="1"/>
          </p:nvPr>
        </p:nvSpPr>
        <p:spPr>
          <a:xfrm>
            <a:off x="667394" y="248478"/>
            <a:ext cx="10965364" cy="6291470"/>
          </a:xfrm>
        </p:spPr>
        <p:txBody>
          <a:bodyPr/>
          <a:lstStyle/>
          <a:p>
            <a:r>
              <a:rPr lang="pt-BR" dirty="0"/>
              <a:t>alias   unalias</a:t>
            </a:r>
          </a:p>
          <a:p>
            <a:r>
              <a:rPr lang="pt-BR" dirty="0"/>
              <a:t>set 	unset</a:t>
            </a:r>
          </a:p>
          <a:p>
            <a:r>
              <a:rPr lang="pt-BR" dirty="0"/>
              <a:t>ls 						all ls commands: </a:t>
            </a:r>
            <a:r>
              <a:rPr lang="fr-FR" dirty="0">
                <a:solidFill>
                  <a:srgbClr val="0070C0"/>
                </a:solidFill>
                <a:hlinkClick r:id="rId2">
                  <a:extLst>
                    <a:ext uri="{A12FA001-AC4F-418D-AE19-62706E023703}">
                      <ahyp:hlinkClr xmlns:ahyp="http://schemas.microsoft.com/office/drawing/2018/hyperlinkcolor" val="tx"/>
                    </a:ext>
                  </a:extLst>
                </a:hlinkClick>
              </a:rPr>
              <a:t>tutorialspoint.com/</a:t>
            </a:r>
            <a:r>
              <a:rPr lang="fr-FR" dirty="0" err="1">
                <a:solidFill>
                  <a:srgbClr val="0070C0"/>
                </a:solidFill>
                <a:hlinkClick r:id="rId2">
                  <a:extLst>
                    <a:ext uri="{A12FA001-AC4F-418D-AE19-62706E023703}">
                      <ahyp:hlinkClr xmlns:ahyp="http://schemas.microsoft.com/office/drawing/2018/hyperlinkcolor" val="tx"/>
                    </a:ext>
                  </a:extLst>
                </a:hlinkClick>
              </a:rPr>
              <a:t>unix_commands</a:t>
            </a:r>
            <a:r>
              <a:rPr lang="fr-FR" dirty="0">
                <a:solidFill>
                  <a:srgbClr val="0070C0"/>
                </a:solidFill>
                <a:hlinkClick r:id="rId2">
                  <a:extLst>
                    <a:ext uri="{A12FA001-AC4F-418D-AE19-62706E023703}">
                      <ahyp:hlinkClr xmlns:ahyp="http://schemas.microsoft.com/office/drawing/2018/hyperlinkcolor" val="tx"/>
                    </a:ext>
                  </a:extLst>
                </a:hlinkClick>
              </a:rPr>
              <a:t>/ls.htm</a:t>
            </a:r>
            <a:endParaRPr lang="pt-BR" dirty="0">
              <a:solidFill>
                <a:srgbClr val="0070C0"/>
              </a:solidFill>
            </a:endParaRPr>
          </a:p>
          <a:p>
            <a:r>
              <a:rPr lang="en-US" dirty="0" err="1"/>
              <a:t>gvim</a:t>
            </a:r>
            <a:r>
              <a:rPr lang="en-US" dirty="0"/>
              <a:t> </a:t>
            </a:r>
          </a:p>
          <a:p>
            <a:r>
              <a:rPr lang="en-US" dirty="0"/>
              <a:t>More </a:t>
            </a:r>
            <a:r>
              <a:rPr lang="en-US" i="1" dirty="0"/>
              <a:t>						all more commands: </a:t>
            </a:r>
            <a:r>
              <a:rPr lang="fr-FR" dirty="0">
                <a:solidFill>
                  <a:srgbClr val="0070C0"/>
                </a:solidFill>
                <a:hlinkClick r:id="rId3">
                  <a:extLst>
                    <a:ext uri="{A12FA001-AC4F-418D-AE19-62706E023703}">
                      <ahyp:hlinkClr xmlns:ahyp="http://schemas.microsoft.com/office/drawing/2018/hyperlinkcolor" val="tx"/>
                    </a:ext>
                  </a:extLst>
                </a:hlinkClick>
              </a:rPr>
              <a:t>ibm.com/docs/en/</a:t>
            </a:r>
            <a:r>
              <a:rPr lang="fr-FR" dirty="0" err="1">
                <a:solidFill>
                  <a:srgbClr val="0070C0"/>
                </a:solidFill>
                <a:hlinkClick r:id="rId3">
                  <a:extLst>
                    <a:ext uri="{A12FA001-AC4F-418D-AE19-62706E023703}">
                      <ahyp:hlinkClr xmlns:ahyp="http://schemas.microsoft.com/office/drawing/2018/hyperlinkcolor" val="tx"/>
                    </a:ext>
                  </a:extLst>
                </a:hlinkClick>
              </a:rPr>
              <a:t>aix</a:t>
            </a:r>
            <a:r>
              <a:rPr lang="fr-FR" dirty="0">
                <a:solidFill>
                  <a:srgbClr val="0070C0"/>
                </a:solidFill>
                <a:hlinkClick r:id="rId3">
                  <a:extLst>
                    <a:ext uri="{A12FA001-AC4F-418D-AE19-62706E023703}">
                      <ahyp:hlinkClr xmlns:ahyp="http://schemas.microsoft.com/office/drawing/2018/hyperlinkcolor" val="tx"/>
                    </a:ext>
                  </a:extLst>
                </a:hlinkClick>
              </a:rPr>
              <a:t>/7.2?topic=m-more-command</a:t>
            </a:r>
            <a:endParaRPr lang="en-US" i="1" dirty="0">
              <a:solidFill>
                <a:srgbClr val="0070C0"/>
              </a:solidFill>
            </a:endParaRPr>
          </a:p>
          <a:p>
            <a:r>
              <a:rPr lang="en-US" b="1" dirty="0"/>
              <a:t>w</a:t>
            </a:r>
            <a:r>
              <a:rPr lang="en-US" dirty="0"/>
              <a:t> ---   					tells who's logged in, and what they're doing</a:t>
            </a:r>
            <a:endParaRPr lang="en-US" i="1" dirty="0"/>
          </a:p>
          <a:p>
            <a:endParaRPr lang="en-US" i="1" dirty="0"/>
          </a:p>
          <a:p>
            <a:endParaRPr lang="en-US" i="1" dirty="0"/>
          </a:p>
          <a:p>
            <a:endParaRPr lang="en-US" i="1" dirty="0"/>
          </a:p>
          <a:p>
            <a:endParaRPr lang="en-US" i="1" dirty="0"/>
          </a:p>
          <a:p>
            <a:endParaRPr lang="en-US" i="1" dirty="0"/>
          </a:p>
          <a:p>
            <a:r>
              <a:rPr lang="en-US" i="1" dirty="0"/>
              <a:t>All Unix commands of training: </a:t>
            </a:r>
            <a:r>
              <a:rPr lang="en-US" b="1" i="1" dirty="0">
                <a:solidFill>
                  <a:srgbClr val="0070C0"/>
                </a:solidFill>
                <a:hlinkClick r:id="rId4">
                  <a:extLst>
                    <a:ext uri="{A12FA001-AC4F-418D-AE19-62706E023703}">
                      <ahyp:hlinkClr xmlns:ahyp="http://schemas.microsoft.com/office/drawing/2018/hyperlinkcolor" val="tx"/>
                    </a:ext>
                  </a:extLst>
                </a:hlinkClick>
              </a:rPr>
              <a:t>https://github.com/samirti/unix/raw/main/unix-training.docx</a:t>
            </a:r>
            <a:endParaRPr lang="en-US" b="1" i="1" dirty="0">
              <a:solidFill>
                <a:srgbClr val="0070C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5398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B006A-34CD-40DF-A568-1BD5446CB9D1}"/>
              </a:ext>
            </a:extLst>
          </p:cNvPr>
          <p:cNvSpPr>
            <a:spLocks noGrp="1"/>
          </p:cNvSpPr>
          <p:nvPr>
            <p:ph type="title"/>
          </p:nvPr>
        </p:nvSpPr>
        <p:spPr>
          <a:xfrm>
            <a:off x="677334" y="90419"/>
            <a:ext cx="8596668" cy="1839981"/>
          </a:xfrm>
        </p:spPr>
        <p:txBody>
          <a:bodyPr/>
          <a:lstStyle/>
          <a:p>
            <a:r>
              <a:rPr lang="en-US" b="1" dirty="0"/>
              <a:t>Python:</a:t>
            </a:r>
            <a:endParaRPr lang="en-US" dirty="0"/>
          </a:p>
        </p:txBody>
      </p:sp>
      <p:sp>
        <p:nvSpPr>
          <p:cNvPr id="3" name="Content Placeholder 2">
            <a:extLst>
              <a:ext uri="{FF2B5EF4-FFF2-40B4-BE49-F238E27FC236}">
                <a16:creationId xmlns:a16="http://schemas.microsoft.com/office/drawing/2014/main" id="{0B9668EC-E1FA-48DF-AB9D-27DAD093F99B}"/>
              </a:ext>
            </a:extLst>
          </p:cNvPr>
          <p:cNvSpPr>
            <a:spLocks noGrp="1"/>
          </p:cNvSpPr>
          <p:nvPr>
            <p:ph idx="1"/>
          </p:nvPr>
        </p:nvSpPr>
        <p:spPr>
          <a:xfrm>
            <a:off x="677334" y="787179"/>
            <a:ext cx="8596668" cy="5254183"/>
          </a:xfrm>
        </p:spPr>
        <p:txBody>
          <a:bodyPr/>
          <a:lstStyle/>
          <a:p>
            <a:r>
              <a:rPr lang="en-US" b="1" dirty="0"/>
              <a:t>Modifying a File on the Disk:</a:t>
            </a:r>
            <a:endParaRPr lang="en-US" sz="500" b="1" dirty="0"/>
          </a:p>
          <a:p>
            <a:pPr marL="0" indent="0">
              <a:buNone/>
            </a:pPr>
            <a:r>
              <a:rPr lang="en-US" sz="1600" b="1" i="1" dirty="0"/>
              <a:t>w+ mode to modify the file</a:t>
            </a:r>
          </a:p>
          <a:p>
            <a:pPr marL="0" indent="0">
              <a:buNone/>
            </a:pPr>
            <a:endParaRPr lang="en-US" dirty="0"/>
          </a:p>
        </p:txBody>
      </p:sp>
      <p:pic>
        <p:nvPicPr>
          <p:cNvPr id="6" name="Picture 5">
            <a:extLst>
              <a:ext uri="{FF2B5EF4-FFF2-40B4-BE49-F238E27FC236}">
                <a16:creationId xmlns:a16="http://schemas.microsoft.com/office/drawing/2014/main" id="{14CCFB65-2914-4BF1-990D-381E44553825}"/>
              </a:ext>
            </a:extLst>
          </p:cNvPr>
          <p:cNvPicPr>
            <a:picLocks noChangeAspect="1"/>
          </p:cNvPicPr>
          <p:nvPr/>
        </p:nvPicPr>
        <p:blipFill>
          <a:blip r:embed="rId2"/>
          <a:stretch>
            <a:fillRect/>
          </a:stretch>
        </p:blipFill>
        <p:spPr>
          <a:xfrm>
            <a:off x="742961" y="1513398"/>
            <a:ext cx="10386009" cy="5254183"/>
          </a:xfrm>
          <a:prstGeom prst="rect">
            <a:avLst/>
          </a:prstGeom>
        </p:spPr>
      </p:pic>
    </p:spTree>
    <p:extLst>
      <p:ext uri="{BB962C8B-B14F-4D97-AF65-F5344CB8AC3E}">
        <p14:creationId xmlns:p14="http://schemas.microsoft.com/office/powerpoint/2010/main" val="261092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6E568B-BE7C-4540-A7B6-9A9DB7816B33}"/>
              </a:ext>
            </a:extLst>
          </p:cNvPr>
          <p:cNvPicPr>
            <a:picLocks noGrp="1" noChangeAspect="1"/>
          </p:cNvPicPr>
          <p:nvPr>
            <p:ph idx="1"/>
          </p:nvPr>
        </p:nvPicPr>
        <p:blipFill>
          <a:blip r:embed="rId2"/>
          <a:stretch>
            <a:fillRect/>
          </a:stretch>
        </p:blipFill>
        <p:spPr>
          <a:xfrm>
            <a:off x="415788" y="485030"/>
            <a:ext cx="9196682" cy="6295433"/>
          </a:xfrm>
        </p:spPr>
      </p:pic>
      <p:sp>
        <p:nvSpPr>
          <p:cNvPr id="6" name="TextBox 5">
            <a:extLst>
              <a:ext uri="{FF2B5EF4-FFF2-40B4-BE49-F238E27FC236}">
                <a16:creationId xmlns:a16="http://schemas.microsoft.com/office/drawing/2014/main" id="{D211E347-133E-42BC-9CDC-80305760DDB1}"/>
              </a:ext>
            </a:extLst>
          </p:cNvPr>
          <p:cNvSpPr txBox="1"/>
          <p:nvPr/>
        </p:nvSpPr>
        <p:spPr>
          <a:xfrm>
            <a:off x="415788" y="77537"/>
            <a:ext cx="3466769" cy="646331"/>
          </a:xfrm>
          <a:prstGeom prst="rect">
            <a:avLst/>
          </a:prstGeom>
          <a:noFill/>
        </p:spPr>
        <p:txBody>
          <a:bodyPr wrap="square" rtlCol="0">
            <a:spAutoFit/>
          </a:bodyPr>
          <a:lstStyle/>
          <a:p>
            <a:r>
              <a:rPr lang="en-US" b="1" i="1" dirty="0"/>
              <a:t>r+ mode to modify the file</a:t>
            </a:r>
          </a:p>
          <a:p>
            <a:endParaRPr lang="en-US" dirty="0"/>
          </a:p>
        </p:txBody>
      </p:sp>
    </p:spTree>
    <p:extLst>
      <p:ext uri="{BB962C8B-B14F-4D97-AF65-F5344CB8AC3E}">
        <p14:creationId xmlns:p14="http://schemas.microsoft.com/office/powerpoint/2010/main" val="3431781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14B435-51AF-44E3-8332-AC8B0BAFA8DC}"/>
              </a:ext>
            </a:extLst>
          </p:cNvPr>
          <p:cNvSpPr txBox="1"/>
          <p:nvPr/>
        </p:nvSpPr>
        <p:spPr>
          <a:xfrm>
            <a:off x="255226" y="3105834"/>
            <a:ext cx="6345141" cy="646331"/>
          </a:xfrm>
          <a:prstGeom prst="rect">
            <a:avLst/>
          </a:prstGeom>
          <a:noFill/>
        </p:spPr>
        <p:txBody>
          <a:bodyPr wrap="square" rtlCol="0">
            <a:spAutoFit/>
          </a:bodyPr>
          <a:lstStyle/>
          <a:p>
            <a:r>
              <a:rPr lang="en-US" dirty="0"/>
              <a:t>Try Except</a:t>
            </a:r>
          </a:p>
          <a:p>
            <a:endParaRPr lang="en-US" dirty="0"/>
          </a:p>
        </p:txBody>
      </p:sp>
      <p:pic>
        <p:nvPicPr>
          <p:cNvPr id="11" name="Picture 10">
            <a:extLst>
              <a:ext uri="{FF2B5EF4-FFF2-40B4-BE49-F238E27FC236}">
                <a16:creationId xmlns:a16="http://schemas.microsoft.com/office/drawing/2014/main" id="{656ECF71-BB64-43D2-A808-10DCD5353D60}"/>
              </a:ext>
            </a:extLst>
          </p:cNvPr>
          <p:cNvPicPr>
            <a:picLocks noChangeAspect="1"/>
          </p:cNvPicPr>
          <p:nvPr/>
        </p:nvPicPr>
        <p:blipFill>
          <a:blip r:embed="rId2"/>
          <a:stretch>
            <a:fillRect/>
          </a:stretch>
        </p:blipFill>
        <p:spPr>
          <a:xfrm>
            <a:off x="74627" y="111774"/>
            <a:ext cx="7009986" cy="1581618"/>
          </a:xfrm>
          <a:prstGeom prst="rect">
            <a:avLst/>
          </a:prstGeom>
        </p:spPr>
      </p:pic>
      <p:pic>
        <p:nvPicPr>
          <p:cNvPr id="13" name="Picture 12">
            <a:extLst>
              <a:ext uri="{FF2B5EF4-FFF2-40B4-BE49-F238E27FC236}">
                <a16:creationId xmlns:a16="http://schemas.microsoft.com/office/drawing/2014/main" id="{1DD1F86C-0424-4706-80B0-EC0B22B30CBC}"/>
              </a:ext>
            </a:extLst>
          </p:cNvPr>
          <p:cNvPicPr>
            <a:picLocks noChangeAspect="1"/>
          </p:cNvPicPr>
          <p:nvPr/>
        </p:nvPicPr>
        <p:blipFill>
          <a:blip r:embed="rId3"/>
          <a:stretch>
            <a:fillRect/>
          </a:stretch>
        </p:blipFill>
        <p:spPr>
          <a:xfrm>
            <a:off x="1792717" y="1804711"/>
            <a:ext cx="8472418" cy="4846510"/>
          </a:xfrm>
          <a:prstGeom prst="rect">
            <a:avLst/>
          </a:prstGeom>
        </p:spPr>
      </p:pic>
    </p:spTree>
    <p:extLst>
      <p:ext uri="{BB962C8B-B14F-4D97-AF65-F5344CB8AC3E}">
        <p14:creationId xmlns:p14="http://schemas.microsoft.com/office/powerpoint/2010/main" val="23851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7573D-DADA-4EC9-BC5C-370B4B282E90}"/>
              </a:ext>
            </a:extLst>
          </p:cNvPr>
          <p:cNvSpPr>
            <a:spLocks noGrp="1"/>
          </p:cNvSpPr>
          <p:nvPr>
            <p:ph idx="1"/>
          </p:nvPr>
        </p:nvSpPr>
        <p:spPr>
          <a:xfrm>
            <a:off x="677334" y="206735"/>
            <a:ext cx="8596668" cy="5834628"/>
          </a:xfrm>
        </p:spPr>
        <p:txBody>
          <a:bodyPr/>
          <a:lstStyle/>
          <a:p>
            <a:r>
              <a:rPr lang="en-US" dirty="0"/>
              <a:t>Raise an exception</a:t>
            </a:r>
          </a:p>
          <a:p>
            <a:endParaRPr lang="en-US" dirty="0"/>
          </a:p>
        </p:txBody>
      </p:sp>
      <p:pic>
        <p:nvPicPr>
          <p:cNvPr id="4" name="Picture 3">
            <a:extLst>
              <a:ext uri="{FF2B5EF4-FFF2-40B4-BE49-F238E27FC236}">
                <a16:creationId xmlns:a16="http://schemas.microsoft.com/office/drawing/2014/main" id="{B89660C9-D985-402C-8944-E3B8707B23D0}"/>
              </a:ext>
            </a:extLst>
          </p:cNvPr>
          <p:cNvPicPr>
            <a:picLocks noChangeAspect="1"/>
          </p:cNvPicPr>
          <p:nvPr/>
        </p:nvPicPr>
        <p:blipFill>
          <a:blip r:embed="rId2"/>
          <a:stretch>
            <a:fillRect/>
          </a:stretch>
        </p:blipFill>
        <p:spPr>
          <a:xfrm>
            <a:off x="1130559" y="583511"/>
            <a:ext cx="6769448" cy="3162463"/>
          </a:xfrm>
          <a:prstGeom prst="rect">
            <a:avLst/>
          </a:prstGeom>
        </p:spPr>
      </p:pic>
    </p:spTree>
    <p:extLst>
      <p:ext uri="{BB962C8B-B14F-4D97-AF65-F5344CB8AC3E}">
        <p14:creationId xmlns:p14="http://schemas.microsoft.com/office/powerpoint/2010/main" val="30855622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TM03090434[[fn=Wood Type]]</Template>
  <TotalTime>1745</TotalTime>
  <Words>4023</Words>
  <Application>Microsoft Office PowerPoint</Application>
  <PresentationFormat>Widescreen</PresentationFormat>
  <Paragraphs>315</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Consolas</vt:lpstr>
      <vt:lpstr>Open Sans</vt:lpstr>
      <vt:lpstr>Roboto</vt:lpstr>
      <vt:lpstr>Trebuchet MS</vt:lpstr>
      <vt:lpstr>Wingdings 3</vt:lpstr>
      <vt:lpstr>Facet</vt:lpstr>
      <vt:lpstr>TI Training Learnings </vt:lpstr>
      <vt:lpstr>Unix: Commands link</vt:lpstr>
      <vt:lpstr>PowerPoint Presentation</vt:lpstr>
      <vt:lpstr>PowerPoint Presentation</vt:lpstr>
      <vt:lpstr>PowerPoint Presentation</vt:lpstr>
      <vt:lpstr>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Object-Oriented Programming</vt:lpstr>
      <vt:lpstr>PowerPoint Presentation</vt:lpstr>
      <vt:lpstr>ISO 26262 Functional Safety Standard </vt:lpstr>
      <vt:lpstr>PowerPoint Presentation</vt:lpstr>
      <vt:lpstr>Use of Functional Safety</vt:lpstr>
      <vt:lpstr>PowerPoint Presentation</vt:lpstr>
      <vt:lpstr>PowerPoint Presentation</vt:lpstr>
      <vt:lpstr>PowerPoint Presentation</vt:lpstr>
      <vt:lpstr>PowerPoint Presentation</vt:lpstr>
      <vt:lpstr>PowerPoint Presentation</vt:lpstr>
      <vt:lpstr>PowerPoint Presentation</vt:lpstr>
      <vt:lpstr>ISO 26262 Safety Mechanism Insertion And Validation An automated workflow using safety synthesis and formal verification can help address random faults with safety mechanisms. </vt:lpstr>
      <vt:lpstr>PowerPoint Presentation</vt:lpstr>
      <vt:lpstr>PowerPoint Presentation</vt:lpstr>
      <vt:lpstr>PowerPoint Presentation</vt:lpstr>
      <vt:lpstr>PowerPoint Presentation</vt:lpstr>
      <vt:lpstr>PowerPoint Presentation</vt:lpstr>
      <vt:lpstr>Falt Transfers From Error -&gt; Fault -&gt; Failure Levels for MCU </vt:lpstr>
      <vt:lpstr>FAILURE MODE AND EFFECTS ANALYSIS (FMEA)  </vt:lpstr>
      <vt:lpstr>PowerPoint Presentation</vt:lpstr>
      <vt:lpstr>Permanent v/s Transient Fault</vt:lpstr>
      <vt:lpstr>Design failure mode and effect analysis (DFMEA) </vt:lpstr>
      <vt:lpstr>PowerPoint Presentation</vt:lpstr>
      <vt:lpstr>Fault Detection &amp; Reaction Times</vt:lpstr>
      <vt:lpstr>Partitioning A Safety Critical System</vt:lpstr>
      <vt:lpstr>Functional Verification v/s Functional Safety verification.</vt:lpstr>
      <vt:lpstr>PowerPoint Presentation</vt:lpstr>
      <vt:lpstr>PowerPoint Presentation</vt:lpstr>
      <vt:lpstr>SOC Verification using SystemVerilog </vt:lpstr>
      <vt:lpstr>I2C Communication Protocol  </vt:lpstr>
      <vt:lpstr>PowerPoint Presentation</vt:lpstr>
      <vt:lpstr>PowerPoint Presentation</vt:lpstr>
      <vt:lpstr>TO-DO: more things to include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Samir</dc:creator>
  <cp:lastModifiedBy>Paul, Samir</cp:lastModifiedBy>
  <cp:revision>194</cp:revision>
  <dcterms:created xsi:type="dcterms:W3CDTF">2023-05-25T06:18:25Z</dcterms:created>
  <dcterms:modified xsi:type="dcterms:W3CDTF">2023-06-12T06:34:07Z</dcterms:modified>
</cp:coreProperties>
</file>